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676" r:id="rId2"/>
    <p:sldId id="688" r:id="rId3"/>
    <p:sldId id="625" r:id="rId4"/>
    <p:sldId id="687" r:id="rId5"/>
    <p:sldId id="690" r:id="rId6"/>
    <p:sldId id="691" r:id="rId7"/>
    <p:sldId id="678" r:id="rId8"/>
    <p:sldId id="677" r:id="rId9"/>
    <p:sldId id="313"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novo" initials="l" lastIdx="18" clrIdx="0"/>
  <p:cmAuthor id="1" name="Parvathi Bai P" initials="PBP"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462" autoAdjust="0"/>
  </p:normalViewPr>
  <p:slideViewPr>
    <p:cSldViewPr>
      <p:cViewPr varScale="1">
        <p:scale>
          <a:sx n="56" d="100"/>
          <a:sy n="56" d="100"/>
        </p:scale>
        <p:origin x="1580" y="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i Aditya" userId="f2d5f4ff-d31d-4219-a8b5-c59bd833ed94" providerId="ADAL" clId="{4E7A5D96-D0E7-4770-89DA-4FCADB9E4F2B}"/>
    <pc:docChg chg="undo custSel addSld delSld modSld">
      <pc:chgData name="Sai Aditya" userId="f2d5f4ff-d31d-4219-a8b5-c59bd833ed94" providerId="ADAL" clId="{4E7A5D96-D0E7-4770-89DA-4FCADB9E4F2B}" dt="2023-03-28T01:48:30.687" v="42" actId="20577"/>
      <pc:docMkLst>
        <pc:docMk/>
      </pc:docMkLst>
      <pc:sldChg chg="modSp mod">
        <pc:chgData name="Sai Aditya" userId="f2d5f4ff-d31d-4219-a8b5-c59bd833ed94" providerId="ADAL" clId="{4E7A5D96-D0E7-4770-89DA-4FCADB9E4F2B}" dt="2023-03-28T01:48:30.687" v="42" actId="20577"/>
        <pc:sldMkLst>
          <pc:docMk/>
          <pc:sldMk cId="2682907702" sldId="625"/>
        </pc:sldMkLst>
        <pc:spChg chg="mod">
          <ac:chgData name="Sai Aditya" userId="f2d5f4ff-d31d-4219-a8b5-c59bd833ed94" providerId="ADAL" clId="{4E7A5D96-D0E7-4770-89DA-4FCADB9E4F2B}" dt="2023-03-28T01:48:30.687" v="42" actId="20577"/>
          <ac:spMkLst>
            <pc:docMk/>
            <pc:sldMk cId="2682907702" sldId="625"/>
            <ac:spMk id="6" creationId="{00000000-0000-0000-0000-000000000000}"/>
          </ac:spMkLst>
        </pc:spChg>
      </pc:sldChg>
      <pc:sldChg chg="del">
        <pc:chgData name="Sai Aditya" userId="f2d5f4ff-d31d-4219-a8b5-c59bd833ed94" providerId="ADAL" clId="{4E7A5D96-D0E7-4770-89DA-4FCADB9E4F2B}" dt="2023-03-28T01:45:37.657" v="6" actId="47"/>
        <pc:sldMkLst>
          <pc:docMk/>
          <pc:sldMk cId="345131799" sldId="656"/>
        </pc:sldMkLst>
      </pc:sldChg>
      <pc:sldChg chg="modSp mod">
        <pc:chgData name="Sai Aditya" userId="f2d5f4ff-d31d-4219-a8b5-c59bd833ed94" providerId="ADAL" clId="{4E7A5D96-D0E7-4770-89DA-4FCADB9E4F2B}" dt="2023-03-28T01:47:00.039" v="16" actId="20577"/>
        <pc:sldMkLst>
          <pc:docMk/>
          <pc:sldMk cId="219562589" sldId="687"/>
        </pc:sldMkLst>
        <pc:spChg chg="mod">
          <ac:chgData name="Sai Aditya" userId="f2d5f4ff-d31d-4219-a8b5-c59bd833ed94" providerId="ADAL" clId="{4E7A5D96-D0E7-4770-89DA-4FCADB9E4F2B}" dt="2023-03-28T01:47:00.039" v="16" actId="20577"/>
          <ac:spMkLst>
            <pc:docMk/>
            <pc:sldMk cId="219562589" sldId="687"/>
            <ac:spMk id="6" creationId="{00000000-0000-0000-0000-000000000000}"/>
          </ac:spMkLst>
        </pc:spChg>
      </pc:sldChg>
      <pc:sldChg chg="modSp mod">
        <pc:chgData name="Sai Aditya" userId="f2d5f4ff-d31d-4219-a8b5-c59bd833ed94" providerId="ADAL" clId="{4E7A5D96-D0E7-4770-89DA-4FCADB9E4F2B}" dt="2023-03-28T01:48:06.979" v="36" actId="1076"/>
        <pc:sldMkLst>
          <pc:docMk/>
          <pc:sldMk cId="2306238150" sldId="688"/>
        </pc:sldMkLst>
        <pc:spChg chg="mod">
          <ac:chgData name="Sai Aditya" userId="f2d5f4ff-d31d-4219-a8b5-c59bd833ed94" providerId="ADAL" clId="{4E7A5D96-D0E7-4770-89DA-4FCADB9E4F2B}" dt="2023-03-28T01:48:06.979" v="36" actId="1076"/>
          <ac:spMkLst>
            <pc:docMk/>
            <pc:sldMk cId="2306238150" sldId="688"/>
            <ac:spMk id="6" creationId="{00000000-0000-0000-0000-000000000000}"/>
          </ac:spMkLst>
        </pc:spChg>
      </pc:sldChg>
      <pc:sldChg chg="modSp mod">
        <pc:chgData name="Sai Aditya" userId="f2d5f4ff-d31d-4219-a8b5-c59bd833ed94" providerId="ADAL" clId="{4E7A5D96-D0E7-4770-89DA-4FCADB9E4F2B}" dt="2023-03-28T01:47:45.056" v="32" actId="1076"/>
        <pc:sldMkLst>
          <pc:docMk/>
          <pc:sldMk cId="3751416949" sldId="690"/>
        </pc:sldMkLst>
        <pc:spChg chg="mod">
          <ac:chgData name="Sai Aditya" userId="f2d5f4ff-d31d-4219-a8b5-c59bd833ed94" providerId="ADAL" clId="{4E7A5D96-D0E7-4770-89DA-4FCADB9E4F2B}" dt="2023-03-28T01:47:45.056" v="32" actId="1076"/>
          <ac:spMkLst>
            <pc:docMk/>
            <pc:sldMk cId="3751416949" sldId="690"/>
            <ac:spMk id="6" creationId="{00000000-0000-0000-0000-000000000000}"/>
          </ac:spMkLst>
        </pc:spChg>
      </pc:sldChg>
      <pc:sldChg chg="add del">
        <pc:chgData name="Sai Aditya" userId="f2d5f4ff-d31d-4219-a8b5-c59bd833ed94" providerId="ADAL" clId="{4E7A5D96-D0E7-4770-89DA-4FCADB9E4F2B}" dt="2023-03-28T01:46:04.255" v="10" actId="47"/>
        <pc:sldMkLst>
          <pc:docMk/>
          <pc:sldMk cId="2367287138" sldId="692"/>
        </pc:sldMkLst>
      </pc:sldChg>
      <pc:sldChg chg="del">
        <pc:chgData name="Sai Aditya" userId="f2d5f4ff-d31d-4219-a8b5-c59bd833ed94" providerId="ADAL" clId="{4E7A5D96-D0E7-4770-89DA-4FCADB9E4F2B}" dt="2023-03-28T01:45:50.487" v="7" actId="47"/>
        <pc:sldMkLst>
          <pc:docMk/>
          <pc:sldMk cId="2476285024" sldId="69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49688" y="1"/>
            <a:ext cx="2946400" cy="496888"/>
          </a:xfrm>
          <a:prstGeom prst="rect">
            <a:avLst/>
          </a:prstGeom>
        </p:spPr>
        <p:txBody>
          <a:bodyPr vert="horz" lIns="91440" tIns="45720" rIns="91440" bIns="45720" rtlCol="0"/>
          <a:lstStyle>
            <a:lvl1pPr algn="r">
              <a:defRPr sz="1200"/>
            </a:lvl1pPr>
          </a:lstStyle>
          <a:p>
            <a:fld id="{8FF61C50-0E66-44BA-877B-453FE7D38009}" type="datetimeFigureOut">
              <a:rPr lang="en-IN" smtClean="0"/>
              <a:pPr/>
              <a:t>28-03-2023</a:t>
            </a:fld>
            <a:endParaRPr lang="en-IN"/>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9451" y="4714876"/>
            <a:ext cx="5438775" cy="44672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3F955CE6-35CE-47B2-B9B8-3D8F38C467A3}" type="slidenum">
              <a:rPr lang="en-IN" smtClean="0"/>
              <a:pPr/>
              <a:t>‹#›</a:t>
            </a:fld>
            <a:endParaRPr lang="en-IN"/>
          </a:p>
        </p:txBody>
      </p:sp>
    </p:spTree>
    <p:extLst>
      <p:ext uri="{BB962C8B-B14F-4D97-AF65-F5344CB8AC3E}">
        <p14:creationId xmlns:p14="http://schemas.microsoft.com/office/powerpoint/2010/main" val="3059006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F955CE6-35CE-47B2-B9B8-3D8F38C467A3}" type="slidenum">
              <a:rPr lang="en-IN" smtClean="0"/>
              <a:pPr/>
              <a:t>7</a:t>
            </a:fld>
            <a:endParaRPr lang="en-IN"/>
          </a:p>
        </p:txBody>
      </p:sp>
    </p:spTree>
    <p:extLst>
      <p:ext uri="{BB962C8B-B14F-4D97-AF65-F5344CB8AC3E}">
        <p14:creationId xmlns:p14="http://schemas.microsoft.com/office/powerpoint/2010/main" val="4222103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4A7832A-A174-4A83-BEFB-8924350BC48A}" type="datetime1">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29408B-ABD9-4694-B34B-9FCE9CD19630}" type="datetime1">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3B5013-4D84-4711-B01B-2FE51B8CF19F}" type="datetime1">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0DDF49-48C9-4ECA-B6CD-BF6909EE561B}" type="datetime1">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25853A-0872-4643-B974-8055C5EF4AB9}" type="datetime1">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F06252D-E1DB-4AA9-B7A6-CB8035A9975D}" type="datetime1">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454434-46DD-4A68-90F8-40E0674F09FA}" type="datetime1">
              <a:rPr lang="en-US" smtClean="0"/>
              <a:pPr/>
              <a:t>3/28/2023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BAE6537-C57A-4767-8661-FEC6CDC36DC1}" type="datetime1">
              <a:rPr lang="en-US" smtClean="0"/>
              <a:pPr/>
              <a:t>3/28/2023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0C570E-5467-49A1-BB2D-85FC609B9F28}" type="datetime1">
              <a:rPr lang="en-US" smtClean="0"/>
              <a:pPr/>
              <a:t>3/28/2023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B11EBC-7B9F-471A-A005-569AF7361FD0}" type="datetime1">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E33358-8921-4677-9DF4-600EE0790CB6}" type="datetime1">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Company name&#10;&#10;Description automatically generated with medium confidence">
            <a:extLst>
              <a:ext uri="{FF2B5EF4-FFF2-40B4-BE49-F238E27FC236}">
                <a16:creationId xmlns:a16="http://schemas.microsoft.com/office/drawing/2014/main" id="{9C6BCA91-D092-B17E-43C2-D5E2539B1498}"/>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56844" y="2107692"/>
            <a:ext cx="7830312" cy="2642616"/>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3CACBD-4E0B-46C4-B18F-E19E94EE900B}" type="datetime1">
              <a:rPr lang="en-US" smtClean="0"/>
              <a:pPr/>
              <a:t>3/28/2023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3" name="Content Placeholder 2"/>
          <p:cNvSpPr txBox="1">
            <a:spLocks/>
          </p:cNvSpPr>
          <p:nvPr/>
        </p:nvSpPr>
        <p:spPr bwMode="auto">
          <a:xfrm>
            <a:off x="990600" y="1219200"/>
            <a:ext cx="7391400" cy="5105400"/>
          </a:xfrm>
          <a:prstGeom prst="rect">
            <a:avLst/>
          </a:prstGeom>
          <a:noFill/>
          <a:ln w="9525">
            <a:noFill/>
            <a:miter lim="800000"/>
            <a:headEnd/>
            <a:tailEnd/>
          </a:ln>
        </p:spPr>
        <p:txBody>
          <a:bodyPr/>
          <a:lstStyle/>
          <a:p>
            <a:pPr lvl="0" algn="ctr">
              <a:buFont typeface="Arial" pitchFamily="34" charset="0"/>
              <a:buChar char="•"/>
              <a:defRPr/>
            </a:pPr>
            <a:endParaRPr lang="en-US" sz="2000" b="1" dirty="0">
              <a:latin typeface="Garamond" pitchFamily="18" charset="0"/>
              <a:ea typeface="Verdana" pitchFamily="34" charset="0"/>
              <a:cs typeface="Verdana" pitchFamily="34" charset="0"/>
            </a:endParaRPr>
          </a:p>
          <a:p>
            <a:pPr lvl="0" algn="ctr">
              <a:buFont typeface="Arial" pitchFamily="34" charset="0"/>
              <a:buChar char="•"/>
              <a:defRPr/>
            </a:pPr>
            <a:endParaRPr lang="en-US" sz="2000" b="1" dirty="0">
              <a:latin typeface="Garamond" pitchFamily="18" charset="0"/>
              <a:ea typeface="Verdana" pitchFamily="34" charset="0"/>
              <a:cs typeface="Verdana" pitchFamily="34" charset="0"/>
            </a:endParaRPr>
          </a:p>
          <a:p>
            <a:pPr lvl="0" algn="ctr">
              <a:buFont typeface="Arial" pitchFamily="34" charset="0"/>
              <a:buChar char="•"/>
              <a:defRPr/>
            </a:pPr>
            <a:endParaRPr lang="en-US" sz="2000" b="1" dirty="0">
              <a:latin typeface="Garamond" pitchFamily="18" charset="0"/>
              <a:ea typeface="Verdana" pitchFamily="34" charset="0"/>
              <a:cs typeface="Verdana" pitchFamily="34" charset="0"/>
            </a:endParaRPr>
          </a:p>
          <a:p>
            <a:pPr lvl="0" algn="ctr">
              <a:buFont typeface="Arial" pitchFamily="34" charset="0"/>
              <a:buChar char="•"/>
              <a:defRPr/>
            </a:pPr>
            <a:endParaRPr lang="en-US" sz="2000" b="1" dirty="0">
              <a:latin typeface="Garamond" pitchFamily="18" charset="0"/>
              <a:ea typeface="Verdana" pitchFamily="34" charset="0"/>
              <a:cs typeface="Verdana" pitchFamily="34" charset="0"/>
            </a:endParaRPr>
          </a:p>
          <a:p>
            <a:pPr lvl="0" algn="ctr">
              <a:buFont typeface="Arial" pitchFamily="34" charset="0"/>
              <a:buChar char="•"/>
              <a:defRPr/>
            </a:pPr>
            <a:endParaRPr lang="en-US" sz="2000" b="1" dirty="0">
              <a:latin typeface="Garamond" pitchFamily="18" charset="0"/>
              <a:ea typeface="Verdana" pitchFamily="34" charset="0"/>
              <a:cs typeface="Verdana" pitchFamily="34" charset="0"/>
            </a:endParaRPr>
          </a:p>
          <a:p>
            <a:pPr lvl="0" algn="ctr">
              <a:defRPr/>
            </a:pPr>
            <a:endParaRPr lang="en-US" sz="2000" b="1" dirty="0">
              <a:latin typeface="Garamond" pitchFamily="18" charset="0"/>
              <a:ea typeface="Verdana" pitchFamily="34" charset="0"/>
              <a:cs typeface="Verdana" pitchFamily="34" charset="0"/>
            </a:endParaRPr>
          </a:p>
          <a:p>
            <a:pPr lvl="0" algn="ctr">
              <a:defRPr/>
            </a:pPr>
            <a:r>
              <a:rPr lang="en-US" sz="2000" b="1" dirty="0">
                <a:latin typeface="Garamond" pitchFamily="18" charset="0"/>
                <a:ea typeface="Verdana" pitchFamily="34" charset="0"/>
                <a:cs typeface="Verdana" pitchFamily="34" charset="0"/>
              </a:rPr>
              <a:t> </a:t>
            </a:r>
            <a:r>
              <a:rPr lang="en-US" sz="2400" b="1" dirty="0">
                <a:ea typeface="Verdana" pitchFamily="34" charset="0"/>
                <a:cs typeface="Verdana" pitchFamily="34" charset="0"/>
              </a:rPr>
              <a:t> </a:t>
            </a:r>
          </a:p>
          <a:p>
            <a:pPr algn="ctr"/>
            <a:endParaRPr lang="en-US" sz="2000" b="1" dirty="0">
              <a:latin typeface="Garamond" pitchFamily="18" charset="0"/>
              <a:cs typeface="Arial" pitchFamily="34" charset="0"/>
            </a:endParaRPr>
          </a:p>
        </p:txBody>
      </p:sp>
      <p:sp>
        <p:nvSpPr>
          <p:cNvPr id="5" name="Content Placeholder 2"/>
          <p:cNvSpPr txBox="1">
            <a:spLocks/>
          </p:cNvSpPr>
          <p:nvPr/>
        </p:nvSpPr>
        <p:spPr bwMode="auto">
          <a:xfrm>
            <a:off x="990600" y="762000"/>
            <a:ext cx="5943600" cy="304800"/>
          </a:xfrm>
          <a:prstGeom prst="rect">
            <a:avLst/>
          </a:prstGeom>
          <a:noFill/>
          <a:ln w="9525">
            <a:noFill/>
            <a:miter lim="800000"/>
            <a:headEnd/>
            <a:tailEnd/>
          </a:ln>
        </p:spPr>
        <p:txBody>
          <a:bodyPr/>
          <a:lstStyle/>
          <a:p>
            <a:pPr lvl="0">
              <a:defRPr/>
            </a:pPr>
            <a:endParaRPr lang="en-US" sz="2000" b="1" dirty="0">
              <a:latin typeface="Garamond" pitchFamily="18" charset="0"/>
              <a:ea typeface="Verdana" pitchFamily="34" charset="0"/>
              <a:cs typeface="Verdana" pitchFamily="34" charset="0"/>
            </a:endParaRPr>
          </a:p>
          <a:p>
            <a:pPr lvl="0">
              <a:defRPr/>
            </a:pPr>
            <a:endParaRPr lang="en-IN" sz="2000" b="1" dirty="0">
              <a:latin typeface="Arial" pitchFamily="34" charset="0"/>
              <a:cs typeface="Arial" pitchFamily="34" charset="0"/>
            </a:endParaRPr>
          </a:p>
          <a:p>
            <a:pPr>
              <a:defRPr/>
            </a:pPr>
            <a:endParaRPr lang="en-US" sz="2000" b="1" dirty="0">
              <a:latin typeface="Arial" pitchFamily="34" charset="0"/>
              <a:cs typeface="Arial" pitchFamily="34" charset="0"/>
            </a:endParaRPr>
          </a:p>
          <a:p>
            <a:pPr>
              <a:defRPr/>
            </a:pPr>
            <a:endParaRPr lang="en-US" sz="2000" b="1"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dirty="0"/>
          </a:p>
        </p:txBody>
      </p:sp>
      <p:sp>
        <p:nvSpPr>
          <p:cNvPr id="7" name="TextBox 6"/>
          <p:cNvSpPr txBox="1"/>
          <p:nvPr/>
        </p:nvSpPr>
        <p:spPr>
          <a:xfrm>
            <a:off x="304800" y="457200"/>
            <a:ext cx="8610600" cy="707886"/>
          </a:xfrm>
          <a:prstGeom prst="rect">
            <a:avLst/>
          </a:prstGeom>
          <a:noFill/>
        </p:spPr>
        <p:txBody>
          <a:bodyPr wrap="square" rtlCol="0">
            <a:spAutoFit/>
          </a:bodyPr>
          <a:lstStyle/>
          <a:p>
            <a:pPr algn="ctr"/>
            <a:r>
              <a:rPr lang="en-US" sz="4000" b="1" dirty="0">
                <a:solidFill>
                  <a:schemeClr val="tx2"/>
                </a:solidFill>
                <a:latin typeface="Tahoma" pitchFamily="34" charset="0"/>
                <a:ea typeface="Tahoma" pitchFamily="34" charset="0"/>
                <a:cs typeface="Tahoma" pitchFamily="34" charset="0"/>
              </a:rPr>
              <a:t>WELCOME</a:t>
            </a:r>
            <a:endParaRPr lang="en-IN" sz="4000" b="1" dirty="0">
              <a:solidFill>
                <a:schemeClr val="tx2"/>
              </a:solidFill>
              <a:latin typeface="Tahoma" pitchFamily="34" charset="0"/>
              <a:ea typeface="Tahoma" pitchFamily="34" charset="0"/>
              <a:cs typeface="Tahoma" pitchFamily="34" charset="0"/>
            </a:endParaRPr>
          </a:p>
        </p:txBody>
      </p:sp>
      <p:pic>
        <p:nvPicPr>
          <p:cNvPr id="28674" name="Picture 2" descr="C:\Users\Vishaa\Desktop\HCVB_logo with text.jpg"/>
          <p:cNvPicPr>
            <a:picLocks noChangeAspect="1" noChangeArrowheads="1"/>
          </p:cNvPicPr>
          <p:nvPr/>
        </p:nvPicPr>
        <p:blipFill>
          <a:blip r:embed="rId3" cstate="print"/>
          <a:srcRect/>
          <a:stretch>
            <a:fillRect/>
          </a:stretch>
        </p:blipFill>
        <p:spPr bwMode="auto">
          <a:xfrm>
            <a:off x="1333500" y="1371600"/>
            <a:ext cx="6477000" cy="1828800"/>
          </a:xfrm>
          <a:prstGeom prst="rect">
            <a:avLst/>
          </a:prstGeom>
          <a:noFill/>
        </p:spPr>
      </p:pic>
      <p:sp>
        <p:nvSpPr>
          <p:cNvPr id="8" name="TextBox 7"/>
          <p:cNvSpPr txBox="1"/>
          <p:nvPr/>
        </p:nvSpPr>
        <p:spPr>
          <a:xfrm>
            <a:off x="647700" y="3581400"/>
            <a:ext cx="7848600" cy="1631216"/>
          </a:xfrm>
          <a:prstGeom prst="rect">
            <a:avLst/>
          </a:prstGeom>
          <a:noFill/>
        </p:spPr>
        <p:txBody>
          <a:bodyPr wrap="square" rtlCol="0">
            <a:spAutoFit/>
          </a:bodyPr>
          <a:lstStyle/>
          <a:p>
            <a:pPr algn="ctr"/>
            <a:r>
              <a:rPr lang="en-US" sz="2400" b="1" dirty="0">
                <a:solidFill>
                  <a:schemeClr val="tx2"/>
                </a:solidFill>
                <a:latin typeface="Tahoma" pitchFamily="34" charset="0"/>
                <a:ea typeface="Tahoma" pitchFamily="34" charset="0"/>
                <a:cs typeface="Tahoma" pitchFamily="34" charset="0"/>
              </a:rPr>
              <a:t>HYDERABAD CONVENTION VISITORS BUREAU</a:t>
            </a:r>
          </a:p>
          <a:p>
            <a:pPr algn="ctr"/>
            <a:endParaRPr lang="en-US" sz="2000" b="1" dirty="0">
              <a:solidFill>
                <a:schemeClr val="tx2"/>
              </a:solidFill>
              <a:latin typeface="Tahoma" pitchFamily="34" charset="0"/>
              <a:ea typeface="Tahoma" pitchFamily="34" charset="0"/>
              <a:cs typeface="Tahoma" pitchFamily="34" charset="0"/>
            </a:endParaRPr>
          </a:p>
          <a:p>
            <a:pPr algn="ctr"/>
            <a:endParaRPr lang="en-US" sz="2000" b="1" dirty="0">
              <a:solidFill>
                <a:schemeClr val="tx2"/>
              </a:solidFill>
              <a:latin typeface="Tahoma" pitchFamily="34" charset="0"/>
              <a:ea typeface="Tahoma" pitchFamily="34" charset="0"/>
              <a:cs typeface="Tahoma" pitchFamily="34" charset="0"/>
            </a:endParaRPr>
          </a:p>
          <a:p>
            <a:pPr algn="ctr"/>
            <a:endParaRPr lang="en-US" sz="2000" b="1" dirty="0">
              <a:solidFill>
                <a:schemeClr val="tx2"/>
              </a:solidFill>
              <a:latin typeface="Tahoma" pitchFamily="34" charset="0"/>
              <a:ea typeface="Tahoma" pitchFamily="34" charset="0"/>
              <a:cs typeface="Tahoma" pitchFamily="34" charset="0"/>
            </a:endParaRPr>
          </a:p>
          <a:p>
            <a:pPr algn="ctr"/>
            <a:r>
              <a:rPr lang="en-US" sz="1400" dirty="0">
                <a:solidFill>
                  <a:schemeClr val="tx2"/>
                </a:solidFill>
                <a:latin typeface="Tahoma" pitchFamily="34" charset="0"/>
                <a:ea typeface="Tahoma" pitchFamily="34" charset="0"/>
                <a:cs typeface="Tahoma" pitchFamily="34" charset="0"/>
              </a:rPr>
              <a:t>(Private &amp; Confidential Information)</a:t>
            </a:r>
          </a:p>
        </p:txBody>
      </p:sp>
    </p:spTree>
    <p:extLst>
      <p:ext uri="{BB962C8B-B14F-4D97-AF65-F5344CB8AC3E}">
        <p14:creationId xmlns:p14="http://schemas.microsoft.com/office/powerpoint/2010/main" val="1722205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descr="presentation template_inside.jpg"/>
          <p:cNvPicPr>
            <a:picLocks noChangeAspect="1"/>
          </p:cNvPicPr>
          <p:nvPr/>
        </p:nvPicPr>
        <p:blipFill>
          <a:blip r:embed="rId2" cstate="print"/>
          <a:srcRect/>
          <a:stretch>
            <a:fillRect/>
          </a:stretch>
        </p:blipFill>
        <p:spPr bwMode="auto">
          <a:xfrm>
            <a:off x="0" y="0"/>
            <a:ext cx="9144000" cy="7086600"/>
          </a:xfrm>
          <a:prstGeom prst="rect">
            <a:avLst/>
          </a:prstGeom>
          <a:noFill/>
          <a:ln w="9525">
            <a:noFill/>
            <a:miter lim="800000"/>
            <a:headEnd/>
            <a:tailEnd/>
          </a:ln>
        </p:spPr>
      </p:pic>
      <p:sp>
        <p:nvSpPr>
          <p:cNvPr id="14339" name="TextBox 1"/>
          <p:cNvSpPr txBox="1">
            <a:spLocks noChangeArrowheads="1"/>
          </p:cNvSpPr>
          <p:nvPr/>
        </p:nvSpPr>
        <p:spPr bwMode="auto">
          <a:xfrm>
            <a:off x="533400" y="1219200"/>
            <a:ext cx="8382000" cy="615950"/>
          </a:xfrm>
          <a:prstGeom prst="rect">
            <a:avLst/>
          </a:prstGeom>
          <a:noFill/>
          <a:ln w="9525">
            <a:noFill/>
            <a:miter lim="800000"/>
            <a:headEnd/>
            <a:tailEnd/>
          </a:ln>
        </p:spPr>
        <p:txBody>
          <a:bodyPr>
            <a:spAutoFit/>
          </a:bodyPr>
          <a:lstStyle/>
          <a:p>
            <a:pPr eaLnBrk="1" hangingPunct="1"/>
            <a:endParaRPr lang="en-US" altLang="en-US" sz="2000">
              <a:latin typeface="Garamond" pitchFamily="18" charset="0"/>
            </a:endParaRPr>
          </a:p>
          <a:p>
            <a:pPr eaLnBrk="1" hangingPunct="1">
              <a:spcAft>
                <a:spcPts val="600"/>
              </a:spcAft>
            </a:pPr>
            <a:endParaRPr lang="en-US" altLang="en-US" sz="1400">
              <a:latin typeface="Arial Narrow" pitchFamily="34" charset="0"/>
            </a:endParaRPr>
          </a:p>
        </p:txBody>
      </p:sp>
      <p:sp>
        <p:nvSpPr>
          <p:cNvPr id="14340" name="Slide Number Placeholder 4"/>
          <p:cNvSpPr>
            <a:spLocks noGrp="1"/>
          </p:cNvSpPr>
          <p:nvPr>
            <p:ph type="sldNum" sz="quarter" idx="12"/>
          </p:nvPr>
        </p:nvSpPr>
        <p:spPr bwMode="auto">
          <a:noFill/>
          <a:ln>
            <a:miter lim="800000"/>
            <a:headEnd/>
            <a:tailEnd/>
          </a:ln>
        </p:spPr>
        <p:txBody>
          <a:bodyPr/>
          <a:lstStyle/>
          <a:p>
            <a:fld id="{B9F2FCC0-69EB-49BF-A494-E4ECA852EF04}" type="slidenum">
              <a:rPr lang="en-US" altLang="en-US" smtClean="0"/>
              <a:pPr/>
              <a:t>2</a:t>
            </a:fld>
            <a:endParaRPr lang="en-US" altLang="en-US"/>
          </a:p>
        </p:txBody>
      </p:sp>
      <p:sp>
        <p:nvSpPr>
          <p:cNvPr id="14341" name="TextBox 5"/>
          <p:cNvSpPr txBox="1">
            <a:spLocks noChangeArrowheads="1"/>
          </p:cNvSpPr>
          <p:nvPr/>
        </p:nvSpPr>
        <p:spPr bwMode="auto">
          <a:xfrm>
            <a:off x="769620" y="163324"/>
            <a:ext cx="7467600" cy="954107"/>
          </a:xfrm>
          <a:prstGeom prst="rect">
            <a:avLst/>
          </a:prstGeom>
          <a:noFill/>
          <a:ln w="9525">
            <a:noFill/>
            <a:miter lim="800000"/>
            <a:headEnd/>
            <a:tailEnd/>
          </a:ln>
        </p:spPr>
        <p:txBody>
          <a:bodyPr>
            <a:spAutoFit/>
          </a:bodyPr>
          <a:lstStyle/>
          <a:p>
            <a:pPr algn="ctr"/>
            <a:r>
              <a:rPr lang="en-US" altLang="en-US" sz="2800" b="1" dirty="0"/>
              <a:t>The Story of HCVB – Background</a:t>
            </a:r>
          </a:p>
          <a:p>
            <a:pPr algn="ctr"/>
            <a:r>
              <a:rPr lang="en-US" altLang="en-US" sz="2800" b="1" dirty="0"/>
              <a:t>(Hyderabad Convention Visitors Bureau)</a:t>
            </a:r>
            <a:endParaRPr lang="en-IN" altLang="en-US" sz="2800" b="1" dirty="0"/>
          </a:p>
        </p:txBody>
      </p:sp>
      <p:sp>
        <p:nvSpPr>
          <p:cNvPr id="6" name="TextBox 5"/>
          <p:cNvSpPr txBox="1"/>
          <p:nvPr/>
        </p:nvSpPr>
        <p:spPr>
          <a:xfrm>
            <a:off x="247650" y="990600"/>
            <a:ext cx="8667750" cy="5955476"/>
          </a:xfrm>
          <a:prstGeom prst="rect">
            <a:avLst/>
          </a:prstGeom>
          <a:noFill/>
        </p:spPr>
        <p:txBody>
          <a:bodyPr wrap="square">
            <a:spAutoFit/>
          </a:bodyPr>
          <a:lstStyle/>
          <a:p>
            <a:pPr algn="just">
              <a:buSzPts val="1000"/>
              <a:tabLst>
                <a:tab pos="457200" algn="l"/>
              </a:tabLst>
              <a:defRPr/>
            </a:pPr>
            <a:endParaRPr lang="en-US" dirty="0">
              <a:ea typeface="Calibri" panose="020F0502020204030204" pitchFamily="34" charset="0"/>
              <a:cs typeface="Times New Roman" panose="02020603050405020304" pitchFamily="18" charset="0"/>
            </a:endParaRPr>
          </a:p>
          <a:p>
            <a:pPr algn="just">
              <a:buSzPts val="1000"/>
              <a:tabLst>
                <a:tab pos="457200" algn="l"/>
              </a:tabLst>
              <a:defRPr/>
            </a:pPr>
            <a:endParaRPr lang="en-US" dirty="0">
              <a:ea typeface="Calibri" panose="020F0502020204030204" pitchFamily="34" charset="0"/>
              <a:cs typeface="Times New Roman" panose="02020603050405020304" pitchFamily="18" charset="0"/>
            </a:endParaRPr>
          </a:p>
          <a:p>
            <a:pPr marL="285750" indent="-285750" algn="just">
              <a:buSzPts val="1000"/>
              <a:buFont typeface="Wingdings" panose="05000000000000000000" pitchFamily="2" charset="2"/>
              <a:buChar char="Ø"/>
              <a:tabLst>
                <a:tab pos="457200" algn="l"/>
              </a:tabLst>
              <a:defRPr/>
            </a:pPr>
            <a:endParaRPr lang="en-US" sz="1750" dirty="0">
              <a:ea typeface="Calibri" panose="020F0502020204030204" pitchFamily="34" charset="0"/>
              <a:cs typeface="Times New Roman" panose="02020603050405020304" pitchFamily="18" charset="0"/>
            </a:endParaRPr>
          </a:p>
          <a:p>
            <a:pPr marL="285750" indent="-285750" algn="just">
              <a:buSzPts val="1000"/>
              <a:buFont typeface="Wingdings" panose="05000000000000000000" pitchFamily="2" charset="2"/>
              <a:buChar char="Ø"/>
              <a:tabLst>
                <a:tab pos="457200" algn="l"/>
              </a:tabLst>
              <a:defRPr/>
            </a:pPr>
            <a:r>
              <a:rPr lang="en-US" sz="1750" dirty="0">
                <a:ea typeface="Calibri" panose="020F0502020204030204" pitchFamily="34" charset="0"/>
                <a:cs typeface="Times New Roman" panose="02020603050405020304" pitchFamily="18" charset="0"/>
              </a:rPr>
              <a:t>Prior to the formation of the Bureau, hotels, event planners and PCOs would be randomly researching for MICE business, not necessarily focused on the city of Hyderabad but to their respective company brands in general.</a:t>
            </a:r>
          </a:p>
          <a:p>
            <a:pPr algn="just">
              <a:buSzPts val="1000"/>
              <a:tabLst>
                <a:tab pos="457200" algn="l"/>
              </a:tabLst>
              <a:defRPr/>
            </a:pPr>
            <a:endParaRPr lang="en-US" sz="1750" dirty="0">
              <a:effectLst/>
              <a:ea typeface="Calibri" panose="020F0502020204030204" pitchFamily="34" charset="0"/>
              <a:cs typeface="Times New Roman" panose="02020603050405020304" pitchFamily="18" charset="0"/>
            </a:endParaRPr>
          </a:p>
          <a:p>
            <a:pPr marL="285750" indent="-285750" algn="just">
              <a:buSzPts val="1000"/>
              <a:buFont typeface="Wingdings" panose="05000000000000000000" pitchFamily="2" charset="2"/>
              <a:buChar char="Ø"/>
              <a:tabLst>
                <a:tab pos="457200" algn="l"/>
              </a:tabLst>
              <a:defRPr/>
            </a:pPr>
            <a:r>
              <a:rPr lang="en-US" sz="1750" dirty="0">
                <a:ea typeface="Calibri" panose="020F0502020204030204" pitchFamily="34" charset="0"/>
                <a:cs typeface="Times New Roman" panose="02020603050405020304" pitchFamily="18" charset="0"/>
              </a:rPr>
              <a:t>Along w</a:t>
            </a:r>
            <a:r>
              <a:rPr lang="en-US" sz="1750" dirty="0">
                <a:effectLst/>
                <a:ea typeface="Calibri" panose="020F0502020204030204" pitchFamily="34" charset="0"/>
                <a:cs typeface="Times New Roman" panose="02020603050405020304" pitchFamily="18" charset="0"/>
              </a:rPr>
              <a:t>ith legal experts who would be present in such meetings, the bureau was </a:t>
            </a:r>
            <a:r>
              <a:rPr lang="en-US" sz="1750" dirty="0">
                <a:ea typeface="Calibri" panose="020F0502020204030204" pitchFamily="34" charset="0"/>
                <a:cs typeface="Times New Roman" panose="02020603050405020304" pitchFamily="18" charset="0"/>
              </a:rPr>
              <a:t>decided</a:t>
            </a:r>
            <a:r>
              <a:rPr lang="en-US" sz="1750" dirty="0">
                <a:effectLst/>
                <a:ea typeface="Calibri" panose="020F0502020204030204" pitchFamily="34" charset="0"/>
                <a:cs typeface="Times New Roman" panose="02020603050405020304" pitchFamily="18" charset="0"/>
              </a:rPr>
              <a:t> to be formed on a </a:t>
            </a:r>
            <a:r>
              <a:rPr lang="en-US" sz="1750" dirty="0"/>
              <a:t>Public-Private Partnership (PPP) funding model</a:t>
            </a:r>
            <a:r>
              <a:rPr lang="en-US" sz="1750" dirty="0">
                <a:effectLst/>
                <a:ea typeface="Calibri" panose="020F0502020204030204" pitchFamily="34" charset="0"/>
                <a:cs typeface="Times New Roman" panose="02020603050405020304" pitchFamily="18" charset="0"/>
              </a:rPr>
              <a:t>. </a:t>
            </a:r>
          </a:p>
          <a:p>
            <a:pPr marL="285750" indent="-285750" algn="just">
              <a:buSzPts val="1000"/>
              <a:buFont typeface="Wingdings" panose="05000000000000000000" pitchFamily="2" charset="2"/>
              <a:buChar char="Ø"/>
              <a:tabLst>
                <a:tab pos="457200" algn="l"/>
              </a:tabLst>
              <a:defRPr/>
            </a:pPr>
            <a:endParaRPr lang="en-US" sz="1750" dirty="0">
              <a:effectLst/>
              <a:ea typeface="Calibri" panose="020F0502020204030204" pitchFamily="34" charset="0"/>
              <a:cs typeface="Times New Roman" panose="02020603050405020304" pitchFamily="18" charset="0"/>
            </a:endParaRPr>
          </a:p>
          <a:p>
            <a:pPr marL="285750" indent="-285750" algn="just">
              <a:buSzPts val="1000"/>
              <a:buFont typeface="Wingdings" panose="05000000000000000000" pitchFamily="2" charset="2"/>
              <a:buChar char="Ø"/>
              <a:tabLst>
                <a:tab pos="457200" algn="l"/>
              </a:tabLst>
              <a:defRPr/>
            </a:pPr>
            <a:r>
              <a:rPr lang="en-US" sz="1750" dirty="0">
                <a:effectLst/>
                <a:ea typeface="Calibri" panose="020F0502020204030204" pitchFamily="34" charset="0"/>
                <a:cs typeface="Times New Roman" panose="02020603050405020304" pitchFamily="18" charset="0"/>
              </a:rPr>
              <a:t>A 7-member HCVB Board was formed comprising of industry leaders, with a IAS-level government official permanently on the board</a:t>
            </a:r>
            <a:r>
              <a:rPr lang="en-US" sz="1750" dirty="0">
                <a:ea typeface="Calibri" panose="020F0502020204030204" pitchFamily="34" charset="0"/>
                <a:cs typeface="Times New Roman" panose="02020603050405020304" pitchFamily="18" charset="0"/>
              </a:rPr>
              <a:t>.</a:t>
            </a:r>
          </a:p>
          <a:p>
            <a:pPr marL="285750" indent="-285750" algn="just">
              <a:buSzPts val="1000"/>
              <a:buFont typeface="Wingdings" panose="05000000000000000000" pitchFamily="2" charset="2"/>
              <a:buChar char="Ø"/>
              <a:tabLst>
                <a:tab pos="457200" algn="l"/>
              </a:tabLst>
              <a:defRPr/>
            </a:pPr>
            <a:endParaRPr lang="en-US" sz="1750" dirty="0">
              <a:ea typeface="Calibri" panose="020F0502020204030204" pitchFamily="34" charset="0"/>
              <a:cs typeface="Times New Roman" panose="02020603050405020304" pitchFamily="18" charset="0"/>
            </a:endParaRPr>
          </a:p>
          <a:p>
            <a:pPr marL="285750" indent="-285750" algn="just">
              <a:buSzPts val="1000"/>
              <a:buFont typeface="Wingdings" panose="05000000000000000000" pitchFamily="2" charset="2"/>
              <a:buChar char="Ø"/>
              <a:tabLst>
                <a:tab pos="457200" algn="l"/>
              </a:tabLst>
              <a:defRPr/>
            </a:pPr>
            <a:r>
              <a:rPr lang="en-US" sz="1750" dirty="0">
                <a:effectLst/>
                <a:ea typeface="Calibri" panose="020F0502020204030204" pitchFamily="34" charset="0"/>
                <a:cs typeface="Times New Roman" panose="02020603050405020304" pitchFamily="18" charset="0"/>
              </a:rPr>
              <a:t>A CEO was appointed by the Board.</a:t>
            </a:r>
          </a:p>
          <a:p>
            <a:pPr marL="285750" indent="-285750" algn="just">
              <a:buSzPts val="1000"/>
              <a:buFont typeface="Wingdings" panose="05000000000000000000" pitchFamily="2" charset="2"/>
              <a:buChar char="Ø"/>
              <a:tabLst>
                <a:tab pos="457200" algn="l"/>
              </a:tabLst>
              <a:defRPr/>
            </a:pPr>
            <a:endParaRPr lang="en-US" altLang="en-US" sz="1750" dirty="0"/>
          </a:p>
          <a:p>
            <a:pPr marL="342900" indent="-342900" algn="just">
              <a:buSzPts val="1000"/>
              <a:buFont typeface="Wingdings" panose="05000000000000000000" pitchFamily="2" charset="2"/>
              <a:buChar char="Ø"/>
              <a:tabLst>
                <a:tab pos="457200" algn="l"/>
              </a:tabLst>
              <a:defRPr/>
            </a:pPr>
            <a:r>
              <a:rPr lang="en-US" sz="1750" dirty="0"/>
              <a:t>HCVB is the only city-specific marketing organization in India. </a:t>
            </a:r>
            <a:endParaRPr lang="en-US" sz="1750" dirty="0">
              <a:highlight>
                <a:srgbClr val="FF0000"/>
              </a:highlight>
            </a:endParaRPr>
          </a:p>
          <a:p>
            <a:pPr algn="just">
              <a:buSzPts val="1000"/>
              <a:tabLst>
                <a:tab pos="457200" algn="l"/>
              </a:tabLst>
              <a:defRPr/>
            </a:pPr>
            <a:endParaRPr lang="en-US" sz="2000" dirty="0">
              <a:latin typeface="Garamond" pitchFamily="18" charset="0"/>
            </a:endParaRPr>
          </a:p>
          <a:p>
            <a:pPr marL="342900" indent="-342900" algn="just">
              <a:buSzPts val="1000"/>
              <a:buFont typeface="Wingdings" panose="05000000000000000000" pitchFamily="2" charset="2"/>
              <a:buChar char="Ø"/>
              <a:tabLst>
                <a:tab pos="457200" algn="l"/>
              </a:tabLst>
              <a:defRPr/>
            </a:pPr>
            <a:endParaRPr lang="en-US" sz="2000" dirty="0">
              <a:latin typeface="Garamond" pitchFamily="18" charset="0"/>
            </a:endParaRPr>
          </a:p>
          <a:p>
            <a:pPr marL="342900" indent="-342900" algn="just">
              <a:buSzPts val="1000"/>
              <a:buFont typeface="Wingdings" panose="05000000000000000000" pitchFamily="2" charset="2"/>
              <a:buChar char="Ø"/>
              <a:tabLst>
                <a:tab pos="457200" algn="l"/>
              </a:tabLst>
              <a:defRPr/>
            </a:pPr>
            <a:endParaRPr lang="en-US" sz="2000" dirty="0">
              <a:latin typeface="Garamond" pitchFamily="18" charset="0"/>
            </a:endParaRPr>
          </a:p>
          <a:p>
            <a:pPr marL="342900" indent="-342900" algn="just">
              <a:buSzPts val="1000"/>
              <a:buFont typeface="Wingdings" panose="05000000000000000000" pitchFamily="2" charset="2"/>
              <a:buChar char="Ø"/>
              <a:tabLst>
                <a:tab pos="457200" algn="l"/>
              </a:tabLst>
              <a:defRPr/>
            </a:pPr>
            <a:endParaRPr lang="en-US" sz="2000" dirty="0">
              <a:latin typeface="Garamond" pitchFamily="18" charset="0"/>
            </a:endParaRPr>
          </a:p>
          <a:p>
            <a:pPr algn="just" eaLnBrk="1" hangingPunct="1">
              <a:defRPr/>
            </a:pPr>
            <a:endParaRPr lang="en-US" sz="2000" dirty="0"/>
          </a:p>
        </p:txBody>
      </p:sp>
    </p:spTree>
    <p:extLst>
      <p:ext uri="{BB962C8B-B14F-4D97-AF65-F5344CB8AC3E}">
        <p14:creationId xmlns:p14="http://schemas.microsoft.com/office/powerpoint/2010/main" val="2306238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descr="presentation template_inside.jpg"/>
          <p:cNvPicPr>
            <a:picLocks noChangeAspect="1"/>
          </p:cNvPicPr>
          <p:nvPr/>
        </p:nvPicPr>
        <p:blipFill>
          <a:blip r:embed="rId2" cstate="print"/>
          <a:srcRect/>
          <a:stretch>
            <a:fillRect/>
          </a:stretch>
        </p:blipFill>
        <p:spPr bwMode="auto">
          <a:xfrm>
            <a:off x="0" y="0"/>
            <a:ext cx="9144000" cy="7086600"/>
          </a:xfrm>
          <a:prstGeom prst="rect">
            <a:avLst/>
          </a:prstGeom>
          <a:noFill/>
          <a:ln w="9525">
            <a:noFill/>
            <a:miter lim="800000"/>
            <a:headEnd/>
            <a:tailEnd/>
          </a:ln>
        </p:spPr>
      </p:pic>
      <p:sp>
        <p:nvSpPr>
          <p:cNvPr id="14339" name="TextBox 1"/>
          <p:cNvSpPr txBox="1">
            <a:spLocks noChangeArrowheads="1"/>
          </p:cNvSpPr>
          <p:nvPr/>
        </p:nvSpPr>
        <p:spPr bwMode="auto">
          <a:xfrm>
            <a:off x="533400" y="1219200"/>
            <a:ext cx="8382000" cy="615950"/>
          </a:xfrm>
          <a:prstGeom prst="rect">
            <a:avLst/>
          </a:prstGeom>
          <a:noFill/>
          <a:ln w="9525">
            <a:noFill/>
            <a:miter lim="800000"/>
            <a:headEnd/>
            <a:tailEnd/>
          </a:ln>
        </p:spPr>
        <p:txBody>
          <a:bodyPr>
            <a:spAutoFit/>
          </a:bodyPr>
          <a:lstStyle/>
          <a:p>
            <a:pPr eaLnBrk="1" hangingPunct="1"/>
            <a:endParaRPr lang="en-US" altLang="en-US" sz="2000">
              <a:latin typeface="Garamond" pitchFamily="18" charset="0"/>
            </a:endParaRPr>
          </a:p>
          <a:p>
            <a:pPr eaLnBrk="1" hangingPunct="1">
              <a:spcAft>
                <a:spcPts val="600"/>
              </a:spcAft>
            </a:pPr>
            <a:endParaRPr lang="en-US" altLang="en-US" sz="1400">
              <a:latin typeface="Arial Narrow" pitchFamily="34" charset="0"/>
            </a:endParaRPr>
          </a:p>
        </p:txBody>
      </p:sp>
      <p:sp>
        <p:nvSpPr>
          <p:cNvPr id="14340" name="Slide Number Placeholder 4"/>
          <p:cNvSpPr>
            <a:spLocks noGrp="1"/>
          </p:cNvSpPr>
          <p:nvPr>
            <p:ph type="sldNum" sz="quarter" idx="12"/>
          </p:nvPr>
        </p:nvSpPr>
        <p:spPr bwMode="auto">
          <a:noFill/>
          <a:ln>
            <a:miter lim="800000"/>
            <a:headEnd/>
            <a:tailEnd/>
          </a:ln>
        </p:spPr>
        <p:txBody>
          <a:bodyPr/>
          <a:lstStyle/>
          <a:p>
            <a:fld id="{B9F2FCC0-69EB-49BF-A494-E4ECA852EF04}" type="slidenum">
              <a:rPr lang="en-US" altLang="en-US" smtClean="0"/>
              <a:pPr/>
              <a:t>3</a:t>
            </a:fld>
            <a:endParaRPr lang="en-US" altLang="en-US"/>
          </a:p>
        </p:txBody>
      </p:sp>
      <p:sp>
        <p:nvSpPr>
          <p:cNvPr id="14341" name="TextBox 5"/>
          <p:cNvSpPr txBox="1">
            <a:spLocks noChangeArrowheads="1"/>
          </p:cNvSpPr>
          <p:nvPr/>
        </p:nvSpPr>
        <p:spPr bwMode="auto">
          <a:xfrm>
            <a:off x="762000" y="471190"/>
            <a:ext cx="7467600" cy="523220"/>
          </a:xfrm>
          <a:prstGeom prst="rect">
            <a:avLst/>
          </a:prstGeom>
          <a:noFill/>
          <a:ln w="9525">
            <a:noFill/>
            <a:miter lim="800000"/>
            <a:headEnd/>
            <a:tailEnd/>
          </a:ln>
        </p:spPr>
        <p:txBody>
          <a:bodyPr>
            <a:spAutoFit/>
          </a:bodyPr>
          <a:lstStyle/>
          <a:p>
            <a:pPr algn="ctr"/>
            <a:r>
              <a:rPr lang="en-US" altLang="en-US" sz="2800" b="1" dirty="0">
                <a:latin typeface="+mj-lt"/>
              </a:rPr>
              <a:t>HCVB Mission</a:t>
            </a:r>
            <a:endParaRPr lang="en-IN" altLang="en-US" sz="2800" b="1" dirty="0">
              <a:latin typeface="+mj-lt"/>
            </a:endParaRPr>
          </a:p>
        </p:txBody>
      </p:sp>
      <p:sp>
        <p:nvSpPr>
          <p:cNvPr id="6" name="TextBox 5"/>
          <p:cNvSpPr txBox="1"/>
          <p:nvPr/>
        </p:nvSpPr>
        <p:spPr>
          <a:xfrm>
            <a:off x="144780" y="662484"/>
            <a:ext cx="8702040" cy="6924973"/>
          </a:xfrm>
          <a:prstGeom prst="rect">
            <a:avLst/>
          </a:prstGeom>
          <a:noFill/>
        </p:spPr>
        <p:txBody>
          <a:bodyPr wrap="square">
            <a:spAutoFit/>
          </a:bodyPr>
          <a:lstStyle/>
          <a:p>
            <a:pPr marL="342900" indent="-342900" algn="just">
              <a:buSzPts val="1000"/>
              <a:buFont typeface="Wingdings" panose="05000000000000000000" pitchFamily="2" charset="2"/>
              <a:buChar char="Ø"/>
              <a:tabLst>
                <a:tab pos="457200" algn="l"/>
              </a:tabLst>
              <a:defRPr/>
            </a:pPr>
            <a:endParaRPr lang="en-US" sz="2200" dirty="0">
              <a:latin typeface="Garamond" pitchFamily="18" charset="0"/>
            </a:endParaRPr>
          </a:p>
          <a:p>
            <a:pPr algn="just">
              <a:buSzPts val="1000"/>
              <a:tabLst>
                <a:tab pos="457200" algn="l"/>
              </a:tabLst>
              <a:defRPr/>
            </a:pPr>
            <a:endParaRPr lang="en-US" sz="2200" dirty="0">
              <a:latin typeface="Garamond" pitchFamily="18" charset="0"/>
            </a:endParaRPr>
          </a:p>
          <a:p>
            <a:pPr marL="342900" indent="-342900" algn="just">
              <a:buSzPts val="1000"/>
              <a:buFont typeface="Wingdings" panose="05000000000000000000" pitchFamily="2" charset="2"/>
              <a:buChar char="Ø"/>
              <a:tabLst>
                <a:tab pos="457200" algn="l"/>
              </a:tabLst>
              <a:defRPr/>
            </a:pPr>
            <a:r>
              <a:rPr lang="en-US" sz="2000" dirty="0"/>
              <a:t>Intensify research on leads generated from ICCA Big Data and from Tradeshows to identify and qualify potential leads (Associations and Societies) initiating effective communication with targeted clients.</a:t>
            </a:r>
          </a:p>
          <a:p>
            <a:pPr marL="342900" indent="-342900" algn="just">
              <a:buSzPts val="1000"/>
              <a:buFont typeface="Wingdings" panose="05000000000000000000" pitchFamily="2" charset="2"/>
              <a:buChar char="Ø"/>
              <a:tabLst>
                <a:tab pos="457200" algn="l"/>
              </a:tabLst>
              <a:defRPr/>
            </a:pPr>
            <a:endParaRPr lang="en-US" sz="2000" dirty="0"/>
          </a:p>
          <a:p>
            <a:pPr marL="342900" indent="-342900" algn="just">
              <a:buSzPts val="1000"/>
              <a:buFont typeface="Wingdings" panose="05000000000000000000" pitchFamily="2" charset="2"/>
              <a:buChar char="Ø"/>
              <a:tabLst>
                <a:tab pos="457200" algn="l"/>
              </a:tabLst>
              <a:defRPr/>
            </a:pPr>
            <a:r>
              <a:rPr lang="en-US" sz="2000" dirty="0"/>
              <a:t>Brand Hyderabad as the premier destination for mega national and international events.</a:t>
            </a:r>
          </a:p>
          <a:p>
            <a:pPr marL="342900" indent="-342900" algn="just">
              <a:buSzPts val="1000"/>
              <a:buFont typeface="Wingdings" panose="05000000000000000000" pitchFamily="2" charset="2"/>
              <a:buChar char="Ø"/>
              <a:tabLst>
                <a:tab pos="457200" algn="l"/>
              </a:tabLst>
              <a:defRPr/>
            </a:pPr>
            <a:endParaRPr lang="en-US" sz="2000" dirty="0"/>
          </a:p>
          <a:p>
            <a:pPr marL="342900" indent="-342900" algn="just">
              <a:buSzPts val="1000"/>
              <a:buFont typeface="Wingdings" panose="05000000000000000000" pitchFamily="2" charset="2"/>
              <a:buChar char="Ø"/>
              <a:tabLst>
                <a:tab pos="457200" algn="l"/>
              </a:tabLst>
              <a:defRPr/>
            </a:pPr>
            <a:r>
              <a:rPr lang="en-US" sz="2000" dirty="0"/>
              <a:t>Support the Govt. of Telangana’s global outreach policy to promote Hyderabad for business and leisure activities.</a:t>
            </a:r>
          </a:p>
          <a:p>
            <a:pPr marL="342900" indent="-342900" algn="just">
              <a:buSzPts val="1000"/>
              <a:buFont typeface="Wingdings" panose="05000000000000000000" pitchFamily="2" charset="2"/>
              <a:buChar char="Ø"/>
              <a:tabLst>
                <a:tab pos="457200" algn="l"/>
              </a:tabLst>
              <a:defRPr/>
            </a:pPr>
            <a:endParaRPr lang="en-US" sz="2000" dirty="0"/>
          </a:p>
          <a:p>
            <a:pPr marL="342900" indent="-342900" algn="just">
              <a:buSzPts val="1000"/>
              <a:buFont typeface="Wingdings" panose="05000000000000000000" pitchFamily="2" charset="2"/>
              <a:buChar char="Ø"/>
              <a:tabLst>
                <a:tab pos="457200" algn="l"/>
              </a:tabLst>
              <a:defRPr/>
            </a:pPr>
            <a:r>
              <a:rPr lang="en-US" sz="2000" dirty="0"/>
              <a:t>Establish Hyderabad, via the Meetings Industry, as a “Thinking Man’s” city where knowledge is exchanged and new business opportunities are created.</a:t>
            </a:r>
          </a:p>
          <a:p>
            <a:pPr marL="342900" indent="-342900" algn="just">
              <a:buSzPts val="1000"/>
              <a:buFont typeface="Wingdings" panose="05000000000000000000" pitchFamily="2" charset="2"/>
              <a:buChar char="Ø"/>
              <a:tabLst>
                <a:tab pos="457200" algn="l"/>
              </a:tabLst>
              <a:defRPr/>
            </a:pPr>
            <a:endParaRPr lang="en-US" sz="2000" dirty="0"/>
          </a:p>
          <a:p>
            <a:pPr marL="342900" indent="-342900" algn="just">
              <a:buSzPts val="1000"/>
              <a:buFont typeface="Wingdings" panose="05000000000000000000" pitchFamily="2" charset="2"/>
              <a:buChar char="Ø"/>
              <a:tabLst>
                <a:tab pos="457200" algn="l"/>
              </a:tabLst>
              <a:defRPr/>
            </a:pPr>
            <a:r>
              <a:rPr lang="en-US" sz="2000" dirty="0"/>
              <a:t>Coordinate and work closely with the IT &amp; Industries, HM&amp;FW sectors in the bidding process.</a:t>
            </a:r>
          </a:p>
          <a:p>
            <a:pPr marL="342900" indent="-342900" algn="just">
              <a:buSzPts val="1000"/>
              <a:buFont typeface="Wingdings" panose="05000000000000000000" pitchFamily="2" charset="2"/>
              <a:buChar char="Ø"/>
              <a:tabLst>
                <a:tab pos="457200" algn="l"/>
              </a:tabLst>
              <a:defRPr/>
            </a:pPr>
            <a:endParaRPr lang="en-US" sz="2000" dirty="0"/>
          </a:p>
          <a:p>
            <a:pPr marL="342900" indent="-342900" algn="just">
              <a:buSzPts val="1000"/>
              <a:buFont typeface="Wingdings" panose="05000000000000000000" pitchFamily="2" charset="2"/>
              <a:buChar char="Ø"/>
              <a:tabLst>
                <a:tab pos="457200" algn="l"/>
              </a:tabLst>
              <a:defRPr/>
            </a:pPr>
            <a:endParaRPr lang="en-US" sz="2000" dirty="0">
              <a:latin typeface="Garamond" pitchFamily="18" charset="0"/>
            </a:endParaRPr>
          </a:p>
          <a:p>
            <a:pPr marL="342900" indent="-342900" algn="just">
              <a:buSzPts val="1000"/>
              <a:buFont typeface="Wingdings" panose="05000000000000000000" pitchFamily="2" charset="2"/>
              <a:buChar char="Ø"/>
              <a:tabLst>
                <a:tab pos="457200" algn="l"/>
              </a:tabLst>
              <a:defRPr/>
            </a:pPr>
            <a:endParaRPr lang="en-US" sz="2000" dirty="0">
              <a:latin typeface="Garamond" pitchFamily="18" charset="0"/>
            </a:endParaRPr>
          </a:p>
          <a:p>
            <a:pPr marL="342900" indent="-342900" algn="just">
              <a:buSzPts val="1000"/>
              <a:buFont typeface="Wingdings" panose="05000000000000000000" pitchFamily="2" charset="2"/>
              <a:buChar char="Ø"/>
              <a:tabLst>
                <a:tab pos="457200" algn="l"/>
              </a:tabLst>
              <a:defRPr/>
            </a:pPr>
            <a:endParaRPr lang="en-US" sz="2000" dirty="0">
              <a:latin typeface="Garamond" pitchFamily="18" charset="0"/>
            </a:endParaRPr>
          </a:p>
          <a:p>
            <a:pPr algn="just" eaLnBrk="1" hangingPunct="1">
              <a:defRPr/>
            </a:pPr>
            <a:endParaRPr lang="en-US" sz="2000" dirty="0"/>
          </a:p>
        </p:txBody>
      </p:sp>
    </p:spTree>
    <p:extLst>
      <p:ext uri="{BB962C8B-B14F-4D97-AF65-F5344CB8AC3E}">
        <p14:creationId xmlns:p14="http://schemas.microsoft.com/office/powerpoint/2010/main" val="2682907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presentation template_inside.jpg"/>
          <p:cNvPicPr>
            <a:picLocks noChangeAspect="1"/>
          </p:cNvPicPr>
          <p:nvPr/>
        </p:nvPicPr>
        <p:blipFill>
          <a:blip r:embed="rId2" cstate="print"/>
          <a:srcRect/>
          <a:stretch>
            <a:fillRect/>
          </a:stretch>
        </p:blipFill>
        <p:spPr bwMode="auto">
          <a:xfrm>
            <a:off x="0" y="0"/>
            <a:ext cx="9144000" cy="7086600"/>
          </a:xfrm>
          <a:prstGeom prst="rect">
            <a:avLst/>
          </a:prstGeom>
          <a:noFill/>
          <a:ln w="9525">
            <a:noFill/>
            <a:miter lim="800000"/>
            <a:headEnd/>
            <a:tailEnd/>
          </a:ln>
        </p:spPr>
      </p:pic>
      <p:sp>
        <p:nvSpPr>
          <p:cNvPr id="13315" name="TextBox 1"/>
          <p:cNvSpPr txBox="1">
            <a:spLocks noChangeArrowheads="1"/>
          </p:cNvSpPr>
          <p:nvPr/>
        </p:nvSpPr>
        <p:spPr bwMode="auto">
          <a:xfrm>
            <a:off x="533400" y="1219200"/>
            <a:ext cx="8382000" cy="615950"/>
          </a:xfrm>
          <a:prstGeom prst="rect">
            <a:avLst/>
          </a:prstGeom>
          <a:noFill/>
          <a:ln w="9525">
            <a:noFill/>
            <a:miter lim="800000"/>
            <a:headEnd/>
            <a:tailEnd/>
          </a:ln>
        </p:spPr>
        <p:txBody>
          <a:bodyPr>
            <a:spAutoFit/>
          </a:bodyPr>
          <a:lstStyle/>
          <a:p>
            <a:pPr eaLnBrk="1" hangingPunct="1"/>
            <a:endParaRPr lang="en-US" altLang="en-US" sz="2000">
              <a:latin typeface="Garamond" pitchFamily="18" charset="0"/>
            </a:endParaRPr>
          </a:p>
          <a:p>
            <a:pPr eaLnBrk="1" hangingPunct="1">
              <a:spcAft>
                <a:spcPts val="600"/>
              </a:spcAft>
            </a:pPr>
            <a:endParaRPr lang="en-US" altLang="en-US" sz="1400">
              <a:latin typeface="Arial Narrow" pitchFamily="34" charset="0"/>
            </a:endParaRPr>
          </a:p>
        </p:txBody>
      </p:sp>
      <p:sp>
        <p:nvSpPr>
          <p:cNvPr id="13316" name="Slide Number Placeholder 4"/>
          <p:cNvSpPr>
            <a:spLocks noGrp="1"/>
          </p:cNvSpPr>
          <p:nvPr>
            <p:ph type="sldNum" sz="quarter" idx="12"/>
          </p:nvPr>
        </p:nvSpPr>
        <p:spPr bwMode="auto">
          <a:noFill/>
          <a:ln>
            <a:miter lim="800000"/>
            <a:headEnd/>
            <a:tailEnd/>
          </a:ln>
        </p:spPr>
        <p:txBody>
          <a:bodyPr/>
          <a:lstStyle/>
          <a:p>
            <a:fld id="{63417072-DE7F-40C7-A11B-7A5AE63B8F20}" type="slidenum">
              <a:rPr lang="en-US" altLang="en-US" smtClean="0"/>
              <a:pPr/>
              <a:t>4</a:t>
            </a:fld>
            <a:endParaRPr lang="en-US" altLang="en-US"/>
          </a:p>
        </p:txBody>
      </p:sp>
      <p:sp>
        <p:nvSpPr>
          <p:cNvPr id="13317" name="TextBox 5"/>
          <p:cNvSpPr txBox="1">
            <a:spLocks noChangeArrowheads="1"/>
          </p:cNvSpPr>
          <p:nvPr/>
        </p:nvSpPr>
        <p:spPr bwMode="auto">
          <a:xfrm>
            <a:off x="838200" y="685800"/>
            <a:ext cx="7467600" cy="523875"/>
          </a:xfrm>
          <a:prstGeom prst="rect">
            <a:avLst/>
          </a:prstGeom>
          <a:noFill/>
          <a:ln w="9525">
            <a:noFill/>
            <a:miter lim="800000"/>
            <a:headEnd/>
            <a:tailEnd/>
          </a:ln>
        </p:spPr>
        <p:txBody>
          <a:bodyPr>
            <a:spAutoFit/>
          </a:bodyPr>
          <a:lstStyle/>
          <a:p>
            <a:pPr algn="ctr" eaLnBrk="1" hangingPunct="1"/>
            <a:r>
              <a:rPr lang="en-US" altLang="en-US" sz="2800" b="1" dirty="0">
                <a:latin typeface="+mj-lt"/>
              </a:rPr>
              <a:t>Role of Government</a:t>
            </a:r>
            <a:endParaRPr lang="en-IN" altLang="en-US" sz="2800" b="1" dirty="0">
              <a:latin typeface="+mj-lt"/>
            </a:endParaRPr>
          </a:p>
        </p:txBody>
      </p:sp>
      <p:sp>
        <p:nvSpPr>
          <p:cNvPr id="6" name="TextBox 5"/>
          <p:cNvSpPr txBox="1"/>
          <p:nvPr/>
        </p:nvSpPr>
        <p:spPr>
          <a:xfrm>
            <a:off x="304800" y="1295400"/>
            <a:ext cx="8458200" cy="3262432"/>
          </a:xfrm>
          <a:prstGeom prst="rect">
            <a:avLst/>
          </a:prstGeom>
          <a:noFill/>
        </p:spPr>
        <p:txBody>
          <a:bodyPr wrap="square">
            <a:spAutoFit/>
          </a:bodyPr>
          <a:lstStyle/>
          <a:p>
            <a:pPr marL="342900" indent="-342900" algn="just" eaLnBrk="1" fontAlgn="auto" hangingPunct="1">
              <a:lnSpc>
                <a:spcPct val="115000"/>
              </a:lnSpc>
              <a:spcBef>
                <a:spcPts val="0"/>
              </a:spcBef>
              <a:spcAft>
                <a:spcPts val="0"/>
              </a:spcAft>
              <a:buSzPts val="1000"/>
              <a:tabLst>
                <a:tab pos="457200" algn="l"/>
              </a:tabLst>
              <a:defRPr/>
            </a:pPr>
            <a:r>
              <a:rPr lang="en-US" sz="2000" b="1" dirty="0">
                <a:cs typeface="+mn-cs"/>
              </a:rPr>
              <a:t>Excerpt from HCVB Bylaws – Clause XI</a:t>
            </a:r>
          </a:p>
          <a:p>
            <a:pPr marL="342900" indent="-342900" algn="just" eaLnBrk="1" fontAlgn="auto" hangingPunct="1">
              <a:lnSpc>
                <a:spcPct val="115000"/>
              </a:lnSpc>
              <a:spcBef>
                <a:spcPts val="0"/>
              </a:spcBef>
              <a:spcAft>
                <a:spcPts val="0"/>
              </a:spcAft>
              <a:buSzPts val="1000"/>
              <a:tabLst>
                <a:tab pos="457200" algn="l"/>
              </a:tabLst>
              <a:defRPr/>
            </a:pPr>
            <a:endParaRPr lang="en-US" sz="2000" dirty="0">
              <a:cs typeface="+mn-cs"/>
            </a:endParaRPr>
          </a:p>
          <a:p>
            <a:pPr marL="342900" indent="-342900" algn="just" eaLnBrk="1" fontAlgn="auto" hangingPunct="1">
              <a:spcBef>
                <a:spcPts val="0"/>
              </a:spcBef>
              <a:spcAft>
                <a:spcPts val="0"/>
              </a:spcAft>
              <a:buSzPts val="1000"/>
              <a:buFont typeface="Wingdings" pitchFamily="2" charset="2"/>
              <a:buChar char="Ø"/>
              <a:tabLst>
                <a:tab pos="457200" algn="l"/>
              </a:tabLst>
              <a:defRPr/>
            </a:pPr>
            <a:r>
              <a:rPr lang="en-US" sz="2000" dirty="0">
                <a:cs typeface="+mn-cs"/>
              </a:rPr>
              <a:t>The Government of Telangana will </a:t>
            </a:r>
            <a:r>
              <a:rPr lang="en-US" sz="2000" u="sng" dirty="0">
                <a:cs typeface="+mn-cs"/>
              </a:rPr>
              <a:t>provide matching grants</a:t>
            </a:r>
            <a:r>
              <a:rPr lang="en-US" sz="2000" dirty="0">
                <a:cs typeface="+mn-cs"/>
              </a:rPr>
              <a:t> to the Hyderabad Convention Visitors Bureau in proportion of the corpus funds provided by the industry members.  The Government of Telangana will also be represented on the GB and EC of the </a:t>
            </a:r>
            <a:r>
              <a:rPr lang="en-US" sz="2000" dirty="0"/>
              <a:t>HCVB</a:t>
            </a:r>
            <a:r>
              <a:rPr lang="en-US" sz="2000" dirty="0">
                <a:cs typeface="+mn-cs"/>
              </a:rPr>
              <a:t>.</a:t>
            </a:r>
          </a:p>
          <a:p>
            <a:pPr marL="342900" indent="-342900" algn="just" eaLnBrk="1" fontAlgn="auto" hangingPunct="1">
              <a:spcBef>
                <a:spcPts val="0"/>
              </a:spcBef>
              <a:spcAft>
                <a:spcPts val="0"/>
              </a:spcAft>
              <a:buSzPts val="1000"/>
              <a:buFont typeface="Wingdings" pitchFamily="2" charset="2"/>
              <a:buChar char="Ø"/>
              <a:tabLst>
                <a:tab pos="457200" algn="l"/>
              </a:tabLst>
              <a:defRPr/>
            </a:pPr>
            <a:endParaRPr lang="en-US" sz="2000" dirty="0">
              <a:cs typeface="+mn-cs"/>
            </a:endParaRPr>
          </a:p>
          <a:p>
            <a:pPr marL="342900" indent="-342900" algn="just" eaLnBrk="1" fontAlgn="auto" hangingPunct="1">
              <a:spcBef>
                <a:spcPts val="0"/>
              </a:spcBef>
              <a:spcAft>
                <a:spcPts val="0"/>
              </a:spcAft>
              <a:buSzPts val="1000"/>
              <a:buFont typeface="Wingdings" pitchFamily="2" charset="2"/>
              <a:buChar char="Ø"/>
              <a:tabLst>
                <a:tab pos="457200" algn="l"/>
              </a:tabLst>
              <a:defRPr/>
            </a:pPr>
            <a:r>
              <a:rPr lang="en-US" sz="2000" dirty="0">
                <a:cs typeface="+mn-cs"/>
              </a:rPr>
              <a:t>Government of Telangana will </a:t>
            </a:r>
            <a:r>
              <a:rPr lang="en-US" sz="2000" u="sng" dirty="0">
                <a:cs typeface="+mn-cs"/>
              </a:rPr>
              <a:t>provide all support</a:t>
            </a:r>
            <a:r>
              <a:rPr lang="en-US" sz="2000" dirty="0">
                <a:cs typeface="+mn-cs"/>
              </a:rPr>
              <a:t> as considered necessary to ensure effective functioning of the Hyderabad Convention Visitors Bureau.  </a:t>
            </a:r>
          </a:p>
          <a:p>
            <a:pPr algn="just" eaLnBrk="1" hangingPunct="1">
              <a:defRPr/>
            </a:pPr>
            <a:endParaRPr lang="en-US" sz="2000" dirty="0"/>
          </a:p>
        </p:txBody>
      </p:sp>
    </p:spTree>
    <p:extLst>
      <p:ext uri="{BB962C8B-B14F-4D97-AF65-F5344CB8AC3E}">
        <p14:creationId xmlns:p14="http://schemas.microsoft.com/office/powerpoint/2010/main" val="219562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descr="presentation template_inside.jpg"/>
          <p:cNvPicPr>
            <a:picLocks noChangeAspect="1"/>
          </p:cNvPicPr>
          <p:nvPr/>
        </p:nvPicPr>
        <p:blipFill>
          <a:blip r:embed="rId2" cstate="print"/>
          <a:srcRect/>
          <a:stretch>
            <a:fillRect/>
          </a:stretch>
        </p:blipFill>
        <p:spPr bwMode="auto">
          <a:xfrm>
            <a:off x="0" y="0"/>
            <a:ext cx="9144000" cy="7086600"/>
          </a:xfrm>
          <a:prstGeom prst="rect">
            <a:avLst/>
          </a:prstGeom>
          <a:noFill/>
          <a:ln w="9525">
            <a:noFill/>
            <a:miter lim="800000"/>
            <a:headEnd/>
            <a:tailEnd/>
          </a:ln>
        </p:spPr>
      </p:pic>
      <p:sp>
        <p:nvSpPr>
          <p:cNvPr id="14339" name="TextBox 1"/>
          <p:cNvSpPr txBox="1">
            <a:spLocks noChangeArrowheads="1"/>
          </p:cNvSpPr>
          <p:nvPr/>
        </p:nvSpPr>
        <p:spPr bwMode="auto">
          <a:xfrm>
            <a:off x="533400" y="1219200"/>
            <a:ext cx="8382000" cy="615950"/>
          </a:xfrm>
          <a:prstGeom prst="rect">
            <a:avLst/>
          </a:prstGeom>
          <a:noFill/>
          <a:ln w="9525">
            <a:noFill/>
            <a:miter lim="800000"/>
            <a:headEnd/>
            <a:tailEnd/>
          </a:ln>
        </p:spPr>
        <p:txBody>
          <a:bodyPr>
            <a:spAutoFit/>
          </a:bodyPr>
          <a:lstStyle/>
          <a:p>
            <a:pPr eaLnBrk="1" hangingPunct="1"/>
            <a:endParaRPr lang="en-US" altLang="en-US" sz="2000">
              <a:latin typeface="Garamond" pitchFamily="18" charset="0"/>
            </a:endParaRPr>
          </a:p>
          <a:p>
            <a:pPr eaLnBrk="1" hangingPunct="1">
              <a:spcAft>
                <a:spcPts val="600"/>
              </a:spcAft>
            </a:pPr>
            <a:endParaRPr lang="en-US" altLang="en-US" sz="1400">
              <a:latin typeface="Arial Narrow" pitchFamily="34" charset="0"/>
            </a:endParaRPr>
          </a:p>
        </p:txBody>
      </p:sp>
      <p:sp>
        <p:nvSpPr>
          <p:cNvPr id="14340" name="Slide Number Placeholder 4"/>
          <p:cNvSpPr>
            <a:spLocks noGrp="1"/>
          </p:cNvSpPr>
          <p:nvPr>
            <p:ph type="sldNum" sz="quarter" idx="12"/>
          </p:nvPr>
        </p:nvSpPr>
        <p:spPr bwMode="auto">
          <a:noFill/>
          <a:ln>
            <a:miter lim="800000"/>
            <a:headEnd/>
            <a:tailEnd/>
          </a:ln>
        </p:spPr>
        <p:txBody>
          <a:bodyPr/>
          <a:lstStyle/>
          <a:p>
            <a:fld id="{B9F2FCC0-69EB-49BF-A494-E4ECA852EF04}" type="slidenum">
              <a:rPr lang="en-US" altLang="en-US" smtClean="0"/>
              <a:pPr/>
              <a:t>5</a:t>
            </a:fld>
            <a:endParaRPr lang="en-US" altLang="en-US"/>
          </a:p>
        </p:txBody>
      </p:sp>
      <p:sp>
        <p:nvSpPr>
          <p:cNvPr id="14341" name="TextBox 5"/>
          <p:cNvSpPr txBox="1">
            <a:spLocks noChangeArrowheads="1"/>
          </p:cNvSpPr>
          <p:nvPr/>
        </p:nvSpPr>
        <p:spPr bwMode="auto">
          <a:xfrm>
            <a:off x="762000" y="471190"/>
            <a:ext cx="7467600" cy="523220"/>
          </a:xfrm>
          <a:prstGeom prst="rect">
            <a:avLst/>
          </a:prstGeom>
          <a:noFill/>
          <a:ln w="9525">
            <a:noFill/>
            <a:miter lim="800000"/>
            <a:headEnd/>
            <a:tailEnd/>
          </a:ln>
        </p:spPr>
        <p:txBody>
          <a:bodyPr>
            <a:spAutoFit/>
          </a:bodyPr>
          <a:lstStyle/>
          <a:p>
            <a:pPr algn="ctr"/>
            <a:r>
              <a:rPr lang="en-US" altLang="en-US" sz="2800" b="1" dirty="0">
                <a:latin typeface="+mj-lt"/>
              </a:rPr>
              <a:t>HCVB Activities &amp; Services</a:t>
            </a:r>
            <a:endParaRPr lang="en-IN" altLang="en-US" sz="2800" b="1" dirty="0">
              <a:latin typeface="+mj-lt"/>
            </a:endParaRPr>
          </a:p>
        </p:txBody>
      </p:sp>
      <p:sp>
        <p:nvSpPr>
          <p:cNvPr id="6" name="TextBox 5"/>
          <p:cNvSpPr txBox="1"/>
          <p:nvPr/>
        </p:nvSpPr>
        <p:spPr>
          <a:xfrm>
            <a:off x="228600" y="1190131"/>
            <a:ext cx="8702040" cy="5189113"/>
          </a:xfrm>
          <a:prstGeom prst="rect">
            <a:avLst/>
          </a:prstGeom>
          <a:noFill/>
        </p:spPr>
        <p:txBody>
          <a:bodyPr wrap="square">
            <a:spAutoFit/>
          </a:bodyPr>
          <a:lstStyle/>
          <a:p>
            <a:pPr lvl="0" algn="just" fontAlgn="t">
              <a:lnSpc>
                <a:spcPct val="115000"/>
              </a:lnSpc>
            </a:pPr>
            <a:endParaRPr lang="en-IN" dirty="0">
              <a:effectLst/>
              <a:ea typeface="Calibri" panose="020F0502020204030204" pitchFamily="34" charset="0"/>
              <a:cs typeface="Times New Roman" panose="02020603050405020304" pitchFamily="18" charset="0"/>
            </a:endParaRPr>
          </a:p>
          <a:p>
            <a:pPr marL="342900" lvl="0" indent="-342900" algn="just" fontAlgn="t">
              <a:lnSpc>
                <a:spcPct val="115000"/>
              </a:lnSpc>
              <a:buFont typeface="Symbol" panose="05050102010706020507" pitchFamily="18" charset="2"/>
              <a:buChar char=""/>
            </a:pPr>
            <a:r>
              <a:rPr lang="en-IN" dirty="0">
                <a:solidFill>
                  <a:srgbClr val="000000"/>
                </a:solidFill>
                <a:effectLst/>
                <a:ea typeface="Times New Roman" panose="02020603050405020304" pitchFamily="18" charset="0"/>
                <a:cs typeface="Microsoft Sans Serif" panose="020B0604020202020204" pitchFamily="34" charset="0"/>
              </a:rPr>
              <a:t>A </a:t>
            </a:r>
            <a:r>
              <a:rPr lang="en-IN" b="1" dirty="0">
                <a:solidFill>
                  <a:srgbClr val="000000"/>
                </a:solidFill>
                <a:effectLst/>
                <a:ea typeface="Times New Roman" panose="02020603050405020304" pitchFamily="18" charset="0"/>
                <a:cs typeface="Microsoft Sans Serif" panose="020B0604020202020204" pitchFamily="34" charset="0"/>
              </a:rPr>
              <a:t>One-Stop </a:t>
            </a:r>
            <a:r>
              <a:rPr lang="en-IN" dirty="0">
                <a:solidFill>
                  <a:srgbClr val="000000"/>
                </a:solidFill>
                <a:effectLst/>
                <a:ea typeface="Times New Roman" panose="02020603050405020304" pitchFamily="18" charset="0"/>
                <a:cs typeface="Microsoft Sans Serif" panose="020B0604020202020204" pitchFamily="34" charset="0"/>
              </a:rPr>
              <a:t>solution to MICE- related need from any part of the world. </a:t>
            </a:r>
            <a:endParaRPr lang="en-IN" dirty="0">
              <a:effectLst/>
              <a:ea typeface="Calibri" panose="020F0502020204030204" pitchFamily="34" charset="0"/>
              <a:cs typeface="Times New Roman" panose="02020603050405020304" pitchFamily="18" charset="0"/>
            </a:endParaRPr>
          </a:p>
          <a:p>
            <a:pPr marL="342900" lvl="0" indent="-342900" algn="just" fontAlgn="t">
              <a:lnSpc>
                <a:spcPct val="115000"/>
              </a:lnSpc>
              <a:buFont typeface="Symbol" panose="05050102010706020507" pitchFamily="18" charset="2"/>
              <a:buChar char=""/>
            </a:pPr>
            <a:r>
              <a:rPr lang="en-IN" dirty="0">
                <a:solidFill>
                  <a:srgbClr val="000000"/>
                </a:solidFill>
                <a:effectLst/>
                <a:ea typeface="Times New Roman" panose="02020603050405020304" pitchFamily="18" charset="0"/>
                <a:cs typeface="Microsoft Sans Serif" panose="020B0604020202020204" pitchFamily="34" charset="0"/>
              </a:rPr>
              <a:t>Represent Hyderabad at various international fairs held for awareness building and lead generation. </a:t>
            </a:r>
            <a:endParaRPr lang="en-IN" dirty="0">
              <a:effectLst/>
              <a:ea typeface="Calibri" panose="020F0502020204030204" pitchFamily="34" charset="0"/>
              <a:cs typeface="Times New Roman" panose="02020603050405020304" pitchFamily="18" charset="0"/>
            </a:endParaRPr>
          </a:p>
          <a:p>
            <a:pPr marL="342900" lvl="0" indent="-342900" algn="just" fontAlgn="t">
              <a:lnSpc>
                <a:spcPct val="115000"/>
              </a:lnSpc>
              <a:buFont typeface="Symbol" panose="05050102010706020507" pitchFamily="18" charset="2"/>
              <a:buChar char=""/>
            </a:pPr>
            <a:r>
              <a:rPr lang="en-IN" dirty="0">
                <a:solidFill>
                  <a:srgbClr val="000000"/>
                </a:solidFill>
                <a:effectLst/>
                <a:ea typeface="Times New Roman" panose="02020603050405020304" pitchFamily="18" charset="0"/>
                <a:cs typeface="Microsoft Sans Serif" panose="020B0604020202020204" pitchFamily="34" charset="0"/>
              </a:rPr>
              <a:t>Work closely with tourists and meeting planners to provide valuable information to help make a visitor's trip (or a conference attendee’s) meeting an enjoyable and rewarding experience. </a:t>
            </a:r>
            <a:endParaRPr lang="en-IN" dirty="0">
              <a:effectLst/>
              <a:ea typeface="Calibri" panose="020F0502020204030204" pitchFamily="34" charset="0"/>
              <a:cs typeface="Times New Roman" panose="02020603050405020304" pitchFamily="18" charset="0"/>
            </a:endParaRPr>
          </a:p>
          <a:p>
            <a:pPr marL="342900" lvl="0" indent="-342900" algn="just" fontAlgn="t">
              <a:lnSpc>
                <a:spcPct val="115000"/>
              </a:lnSpc>
              <a:buFont typeface="Symbol" panose="05050102010706020507" pitchFamily="18" charset="2"/>
              <a:buChar char=""/>
            </a:pPr>
            <a:r>
              <a:rPr lang="en-IN" dirty="0">
                <a:solidFill>
                  <a:srgbClr val="000000"/>
                </a:solidFill>
                <a:effectLst/>
                <a:ea typeface="Times New Roman" panose="02020603050405020304" pitchFamily="18" charset="0"/>
                <a:cs typeface="Microsoft Sans Serif" panose="020B0604020202020204" pitchFamily="34" charset="0"/>
              </a:rPr>
              <a:t>Servicing inquiries to conducting marketing activities (inc. engaging in research, providing assistance to the industry in bidding, planning, facilitating events. </a:t>
            </a:r>
            <a:endParaRPr lang="en-IN" dirty="0">
              <a:effectLst/>
              <a:ea typeface="Calibri" panose="020F0502020204030204" pitchFamily="34" charset="0"/>
              <a:cs typeface="Times New Roman" panose="02020603050405020304" pitchFamily="18" charset="0"/>
            </a:endParaRPr>
          </a:p>
          <a:p>
            <a:pPr marL="342900" lvl="0" indent="-342900" algn="just" fontAlgn="t">
              <a:lnSpc>
                <a:spcPct val="115000"/>
              </a:lnSpc>
              <a:buFont typeface="Symbol" panose="05050102010706020507" pitchFamily="18" charset="2"/>
              <a:buChar char=""/>
            </a:pPr>
            <a:r>
              <a:rPr lang="en-IN" dirty="0">
                <a:solidFill>
                  <a:srgbClr val="000000"/>
                </a:solidFill>
                <a:effectLst/>
                <a:ea typeface="Times New Roman" panose="02020603050405020304" pitchFamily="18" charset="0"/>
                <a:cs typeface="Microsoft Sans Serif" panose="020B0604020202020204" pitchFamily="34" charset="0"/>
              </a:rPr>
              <a:t>Coordinating the selection of a Professional Convention Organizer (PCO). </a:t>
            </a:r>
            <a:endParaRPr lang="en-IN" dirty="0">
              <a:effectLst/>
              <a:ea typeface="Calibri" panose="020F0502020204030204" pitchFamily="34" charset="0"/>
              <a:cs typeface="Times New Roman" panose="02020603050405020304" pitchFamily="18" charset="0"/>
            </a:endParaRPr>
          </a:p>
          <a:p>
            <a:pPr marL="342900" lvl="0" indent="-342900" algn="just" fontAlgn="t">
              <a:lnSpc>
                <a:spcPct val="115000"/>
              </a:lnSpc>
              <a:buFont typeface="Symbol" panose="05050102010706020507" pitchFamily="18" charset="2"/>
              <a:buChar char=""/>
            </a:pPr>
            <a:r>
              <a:rPr lang="en-IN" dirty="0">
                <a:solidFill>
                  <a:srgbClr val="000000"/>
                </a:solidFill>
                <a:effectLst/>
                <a:ea typeface="Times New Roman" panose="02020603050405020304" pitchFamily="18" charset="0"/>
                <a:cs typeface="Microsoft Sans Serif" panose="020B0604020202020204" pitchFamily="34" charset="0"/>
              </a:rPr>
              <a:t>Obtaining the required government clearances. </a:t>
            </a:r>
            <a:endParaRPr lang="en-IN" dirty="0">
              <a:effectLst/>
              <a:ea typeface="Calibri" panose="020F0502020204030204" pitchFamily="34" charset="0"/>
              <a:cs typeface="Times New Roman" panose="02020603050405020304" pitchFamily="18" charset="0"/>
            </a:endParaRPr>
          </a:p>
          <a:p>
            <a:pPr marL="342900" lvl="0" indent="-342900" algn="just" fontAlgn="t">
              <a:lnSpc>
                <a:spcPct val="115000"/>
              </a:lnSpc>
              <a:buFont typeface="Symbol" panose="05050102010706020507" pitchFamily="18" charset="2"/>
              <a:buChar char=""/>
            </a:pPr>
            <a:r>
              <a:rPr lang="en-IN" dirty="0">
                <a:solidFill>
                  <a:srgbClr val="000000"/>
                </a:solidFill>
                <a:effectLst/>
                <a:ea typeface="Times New Roman" panose="02020603050405020304" pitchFamily="18" charset="0"/>
                <a:cs typeface="Microsoft Sans Serif" panose="020B0604020202020204" pitchFamily="34" charset="0"/>
              </a:rPr>
              <a:t>Coordinating with airlines, travel service providers and airport authorities. </a:t>
            </a:r>
            <a:endParaRPr lang="en-IN" dirty="0">
              <a:effectLst/>
              <a:ea typeface="Calibri" panose="020F0502020204030204" pitchFamily="34" charset="0"/>
              <a:cs typeface="Times New Roman" panose="02020603050405020304" pitchFamily="18" charset="0"/>
            </a:endParaRPr>
          </a:p>
          <a:p>
            <a:pPr marL="342900" lvl="0" indent="-342900" algn="just" fontAlgn="t">
              <a:lnSpc>
                <a:spcPct val="115000"/>
              </a:lnSpc>
              <a:buFont typeface="Symbol" panose="05050102010706020507" pitchFamily="18" charset="2"/>
              <a:buChar char=""/>
            </a:pPr>
            <a:r>
              <a:rPr lang="en-IN" dirty="0">
                <a:solidFill>
                  <a:srgbClr val="000000"/>
                </a:solidFill>
                <a:effectLst/>
                <a:ea typeface="Times New Roman" panose="02020603050405020304" pitchFamily="18" charset="0"/>
                <a:cs typeface="Microsoft Sans Serif" panose="020B0604020202020204" pitchFamily="34" charset="0"/>
              </a:rPr>
              <a:t>Promotional support to increase participation at the event. </a:t>
            </a:r>
            <a:endParaRPr lang="en-IN" dirty="0">
              <a:effectLst/>
              <a:ea typeface="Calibri" panose="020F0502020204030204" pitchFamily="34" charset="0"/>
              <a:cs typeface="Times New Roman" panose="02020603050405020304" pitchFamily="18" charset="0"/>
            </a:endParaRPr>
          </a:p>
          <a:p>
            <a:pPr marL="342900" lvl="0" indent="-342900" algn="just" fontAlgn="t">
              <a:lnSpc>
                <a:spcPct val="115000"/>
              </a:lnSpc>
              <a:buFont typeface="Symbol" panose="05050102010706020507" pitchFamily="18" charset="2"/>
              <a:buChar char=""/>
            </a:pPr>
            <a:r>
              <a:rPr lang="en-IN" dirty="0">
                <a:solidFill>
                  <a:srgbClr val="000000"/>
                </a:solidFill>
                <a:effectLst/>
                <a:ea typeface="Times New Roman" panose="02020603050405020304" pitchFamily="18" charset="0"/>
                <a:cs typeface="Microsoft Sans Serif" panose="020B0604020202020204" pitchFamily="34" charset="0"/>
              </a:rPr>
              <a:t>Promotion of Hotel, IT, Pharma, Medical Tourism industry and Telangana Tourism.</a:t>
            </a:r>
            <a:endParaRPr lang="en-IN" dirty="0">
              <a:effectLst/>
              <a:ea typeface="Calibri" panose="020F0502020204030204" pitchFamily="34" charset="0"/>
              <a:cs typeface="Times New Roman" panose="02020603050405020304" pitchFamily="18" charset="0"/>
            </a:endParaRPr>
          </a:p>
          <a:p>
            <a:pPr marL="342900" lvl="0" indent="-342900" algn="just" fontAlgn="t">
              <a:lnSpc>
                <a:spcPct val="115000"/>
              </a:lnSpc>
              <a:buFont typeface="Symbol" panose="05050102010706020507" pitchFamily="18" charset="2"/>
              <a:buChar char=""/>
            </a:pPr>
            <a:r>
              <a:rPr lang="en-IN" dirty="0">
                <a:solidFill>
                  <a:srgbClr val="000000"/>
                </a:solidFill>
                <a:effectLst/>
                <a:ea typeface="Times New Roman" panose="02020603050405020304" pitchFamily="18" charset="0"/>
                <a:cs typeface="Microsoft Sans Serif" panose="020B0604020202020204" pitchFamily="34" charset="0"/>
              </a:rPr>
              <a:t>Provide information on lodging, dining, attractions, events, museums, arts &amp; culture, history and recreation. </a:t>
            </a:r>
            <a:endParaRPr lang="en-IN"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51416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descr="presentation template_inside.jpg"/>
          <p:cNvPicPr>
            <a:picLocks noChangeAspect="1"/>
          </p:cNvPicPr>
          <p:nvPr/>
        </p:nvPicPr>
        <p:blipFill>
          <a:blip r:embed="rId2" cstate="print"/>
          <a:srcRect/>
          <a:stretch>
            <a:fillRect/>
          </a:stretch>
        </p:blipFill>
        <p:spPr bwMode="auto">
          <a:xfrm>
            <a:off x="0" y="0"/>
            <a:ext cx="9144000" cy="7086600"/>
          </a:xfrm>
          <a:prstGeom prst="rect">
            <a:avLst/>
          </a:prstGeom>
          <a:noFill/>
          <a:ln w="9525">
            <a:noFill/>
            <a:miter lim="800000"/>
            <a:headEnd/>
            <a:tailEnd/>
          </a:ln>
        </p:spPr>
      </p:pic>
      <p:sp>
        <p:nvSpPr>
          <p:cNvPr id="14339" name="TextBox 1"/>
          <p:cNvSpPr txBox="1">
            <a:spLocks noChangeArrowheads="1"/>
          </p:cNvSpPr>
          <p:nvPr/>
        </p:nvSpPr>
        <p:spPr bwMode="auto">
          <a:xfrm>
            <a:off x="533400" y="1219200"/>
            <a:ext cx="8382000" cy="615950"/>
          </a:xfrm>
          <a:prstGeom prst="rect">
            <a:avLst/>
          </a:prstGeom>
          <a:noFill/>
          <a:ln w="9525">
            <a:noFill/>
            <a:miter lim="800000"/>
            <a:headEnd/>
            <a:tailEnd/>
          </a:ln>
        </p:spPr>
        <p:txBody>
          <a:bodyPr>
            <a:spAutoFit/>
          </a:bodyPr>
          <a:lstStyle/>
          <a:p>
            <a:pPr eaLnBrk="1" hangingPunct="1"/>
            <a:endParaRPr lang="en-US" altLang="en-US" sz="2000">
              <a:latin typeface="Garamond" pitchFamily="18" charset="0"/>
            </a:endParaRPr>
          </a:p>
          <a:p>
            <a:pPr eaLnBrk="1" hangingPunct="1">
              <a:spcAft>
                <a:spcPts val="600"/>
              </a:spcAft>
            </a:pPr>
            <a:endParaRPr lang="en-US" altLang="en-US" sz="1400">
              <a:latin typeface="Arial Narrow" pitchFamily="34" charset="0"/>
            </a:endParaRPr>
          </a:p>
        </p:txBody>
      </p:sp>
      <p:sp>
        <p:nvSpPr>
          <p:cNvPr id="14340" name="Slide Number Placeholder 4"/>
          <p:cNvSpPr>
            <a:spLocks noGrp="1"/>
          </p:cNvSpPr>
          <p:nvPr>
            <p:ph type="sldNum" sz="quarter" idx="12"/>
          </p:nvPr>
        </p:nvSpPr>
        <p:spPr bwMode="auto">
          <a:noFill/>
          <a:ln>
            <a:miter lim="800000"/>
            <a:headEnd/>
            <a:tailEnd/>
          </a:ln>
        </p:spPr>
        <p:txBody>
          <a:bodyPr/>
          <a:lstStyle/>
          <a:p>
            <a:fld id="{B9F2FCC0-69EB-49BF-A494-E4ECA852EF04}" type="slidenum">
              <a:rPr lang="en-US" altLang="en-US" smtClean="0"/>
              <a:pPr/>
              <a:t>6</a:t>
            </a:fld>
            <a:endParaRPr lang="en-US" altLang="en-US"/>
          </a:p>
        </p:txBody>
      </p:sp>
      <p:sp>
        <p:nvSpPr>
          <p:cNvPr id="6" name="TextBox 5"/>
          <p:cNvSpPr txBox="1"/>
          <p:nvPr/>
        </p:nvSpPr>
        <p:spPr>
          <a:xfrm>
            <a:off x="457200" y="990600"/>
            <a:ext cx="8153400" cy="3816429"/>
          </a:xfrm>
          <a:prstGeom prst="rect">
            <a:avLst/>
          </a:prstGeom>
          <a:noFill/>
        </p:spPr>
        <p:txBody>
          <a:bodyPr wrap="square">
            <a:spAutoFit/>
          </a:bodyPr>
          <a:lstStyle/>
          <a:p>
            <a:pPr marL="342900" indent="-342900" algn="just">
              <a:buSzPts val="1000"/>
              <a:buFont typeface="Wingdings" panose="05000000000000000000" pitchFamily="2" charset="2"/>
              <a:buChar char="Ø"/>
              <a:tabLst>
                <a:tab pos="457200" algn="l"/>
              </a:tabLst>
              <a:defRPr/>
            </a:pPr>
            <a:endParaRPr lang="en-US" sz="2200" dirty="0">
              <a:latin typeface="Garamond" pitchFamily="18" charset="0"/>
            </a:endParaRPr>
          </a:p>
          <a:p>
            <a:r>
              <a:rPr lang="en-US" sz="2000" b="0" i="0" u="none" strike="noStrike" baseline="0" dirty="0">
                <a:solidFill>
                  <a:srgbClr val="000000"/>
                </a:solidFill>
              </a:rPr>
              <a:t>Per ISB research, even though tourist sites are important to promote a city as a MICE destination, the priority issues are – </a:t>
            </a:r>
          </a:p>
          <a:p>
            <a:endParaRPr lang="en-US" sz="2000" b="0" i="0" u="none" strike="noStrike" baseline="0" dirty="0">
              <a:solidFill>
                <a:srgbClr val="000000"/>
              </a:solidFill>
            </a:endParaRPr>
          </a:p>
          <a:p>
            <a:r>
              <a:rPr lang="en-IN" sz="2000" b="0" i="0" u="none" strike="noStrike" baseline="0" dirty="0">
                <a:solidFill>
                  <a:srgbClr val="000000"/>
                </a:solidFill>
              </a:rPr>
              <a:t>1. Infrastructure </a:t>
            </a:r>
          </a:p>
          <a:p>
            <a:r>
              <a:rPr lang="en-IN" sz="2000" b="0" i="0" u="none" strike="noStrike" baseline="0" dirty="0">
                <a:solidFill>
                  <a:srgbClr val="000000"/>
                </a:solidFill>
              </a:rPr>
              <a:t>2. Government Support </a:t>
            </a:r>
          </a:p>
          <a:p>
            <a:r>
              <a:rPr lang="en-US" sz="2000" b="0" i="0" u="none" strike="noStrike" baseline="0" dirty="0">
                <a:solidFill>
                  <a:srgbClr val="000000"/>
                </a:solidFill>
              </a:rPr>
              <a:t>3. Safety and Political Stability </a:t>
            </a:r>
          </a:p>
          <a:p>
            <a:r>
              <a:rPr lang="en-IN" sz="2000" b="0" i="0" u="none" strike="noStrike" baseline="0" dirty="0">
                <a:solidFill>
                  <a:srgbClr val="000000"/>
                </a:solidFill>
              </a:rPr>
              <a:t>4. Connectivity </a:t>
            </a:r>
          </a:p>
          <a:p>
            <a:r>
              <a:rPr lang="en-IN" sz="2000" b="0" i="0" u="none" strike="noStrike" baseline="0" dirty="0">
                <a:solidFill>
                  <a:srgbClr val="000000"/>
                </a:solidFill>
              </a:rPr>
              <a:t>5. Industry strength </a:t>
            </a:r>
          </a:p>
          <a:p>
            <a:r>
              <a:rPr lang="en-IN" sz="2000" b="0" i="0" u="none" strike="noStrike" baseline="0" dirty="0">
                <a:solidFill>
                  <a:srgbClr val="000000"/>
                </a:solidFill>
              </a:rPr>
              <a:t>6. Economic Affordability </a:t>
            </a:r>
          </a:p>
          <a:p>
            <a:r>
              <a:rPr lang="en-IN" sz="2000" b="0" i="0" u="none" strike="noStrike" baseline="0" dirty="0">
                <a:solidFill>
                  <a:srgbClr val="000000"/>
                </a:solidFill>
              </a:rPr>
              <a:t>7. Food and culture </a:t>
            </a:r>
          </a:p>
          <a:p>
            <a:r>
              <a:rPr lang="en-IN" sz="2000" b="0" i="0" u="none" strike="noStrike" baseline="0" dirty="0">
                <a:solidFill>
                  <a:srgbClr val="000000"/>
                </a:solidFill>
              </a:rPr>
              <a:t>8. Tourist sites</a:t>
            </a:r>
          </a:p>
        </p:txBody>
      </p:sp>
      <p:sp>
        <p:nvSpPr>
          <p:cNvPr id="2" name="TextBox 1">
            <a:extLst>
              <a:ext uri="{FF2B5EF4-FFF2-40B4-BE49-F238E27FC236}">
                <a16:creationId xmlns:a16="http://schemas.microsoft.com/office/drawing/2014/main" id="{5D2FB228-9442-0969-C7E2-03187D0B5FE9}"/>
              </a:ext>
            </a:extLst>
          </p:cNvPr>
          <p:cNvSpPr txBox="1"/>
          <p:nvPr/>
        </p:nvSpPr>
        <p:spPr>
          <a:xfrm>
            <a:off x="609600" y="136525"/>
            <a:ext cx="7848599" cy="1077218"/>
          </a:xfrm>
          <a:prstGeom prst="rect">
            <a:avLst/>
          </a:prstGeom>
          <a:noFill/>
        </p:spPr>
        <p:txBody>
          <a:bodyPr wrap="square" rtlCol="0">
            <a:spAutoFit/>
          </a:bodyPr>
          <a:lstStyle/>
          <a:p>
            <a:endParaRPr lang="en-IN" dirty="0"/>
          </a:p>
          <a:p>
            <a:endParaRPr lang="en-IN" dirty="0"/>
          </a:p>
          <a:p>
            <a:pPr algn="ctr"/>
            <a:r>
              <a:rPr lang="en-IN" sz="2800" b="1" dirty="0"/>
              <a:t>Key findings on selection of a Destination</a:t>
            </a:r>
          </a:p>
        </p:txBody>
      </p:sp>
    </p:spTree>
    <p:extLst>
      <p:ext uri="{BB962C8B-B14F-4D97-AF65-F5344CB8AC3E}">
        <p14:creationId xmlns:p14="http://schemas.microsoft.com/office/powerpoint/2010/main" val="2046067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
          <p:cNvPicPr>
            <a:picLocks noChangeAspect="1" noChangeArrowheads="1"/>
          </p:cNvPicPr>
          <p:nvPr/>
        </p:nvPicPr>
        <p:blipFill>
          <a:blip r:embed="rId3" cstate="print"/>
          <a:srcRect/>
          <a:stretch>
            <a:fillRect/>
          </a:stretch>
        </p:blipFill>
        <p:spPr bwMode="auto">
          <a:xfrm>
            <a:off x="0" y="166963"/>
            <a:ext cx="9144000" cy="6858000"/>
          </a:xfrm>
          <a:prstGeom prst="rect">
            <a:avLst/>
          </a:prstGeom>
          <a:noFill/>
          <a:ln w="9525">
            <a:noFill/>
            <a:miter lim="800000"/>
            <a:headEnd/>
            <a:tailEnd/>
          </a:ln>
          <a:effectLst/>
        </p:spPr>
      </p:pic>
      <p:sp>
        <p:nvSpPr>
          <p:cNvPr id="3" name="Content Placeholder 2"/>
          <p:cNvSpPr txBox="1">
            <a:spLocks/>
          </p:cNvSpPr>
          <p:nvPr/>
        </p:nvSpPr>
        <p:spPr bwMode="auto">
          <a:xfrm>
            <a:off x="304800" y="1143000"/>
            <a:ext cx="8077200" cy="830997"/>
          </a:xfrm>
          <a:prstGeom prst="rect">
            <a:avLst/>
          </a:prstGeom>
          <a:noFill/>
          <a:ln w="9525">
            <a:noFill/>
            <a:miter lim="800000"/>
            <a:headEnd/>
            <a:tailEnd/>
          </a:ln>
        </p:spPr>
        <p:txBody>
          <a:bodyPr/>
          <a:lstStyle/>
          <a:p>
            <a:pPr marL="342900" indent="-342900">
              <a:defRPr/>
            </a:pPr>
            <a:endParaRPr lang="en-US" dirty="0">
              <a:latin typeface="Garamond" pitchFamily="18" charset="0"/>
            </a:endParaRPr>
          </a:p>
          <a:p>
            <a:pPr marL="342900" indent="-342900">
              <a:defRPr/>
            </a:pPr>
            <a:endParaRPr lang="en-US" dirty="0">
              <a:latin typeface="Garamond" pitchFamily="18" charset="0"/>
            </a:endParaRPr>
          </a:p>
          <a:p>
            <a:pPr lvl="0">
              <a:defRPr/>
            </a:pPr>
            <a:endParaRPr lang="en-US" sz="2000" b="1" dirty="0">
              <a:latin typeface="Garamond" pitchFamily="18" charset="0"/>
              <a:ea typeface="Verdana" pitchFamily="34" charset="0"/>
              <a:cs typeface="Verdana" pitchFamily="34" charset="0"/>
            </a:endParaRPr>
          </a:p>
          <a:p>
            <a:pPr lvl="0">
              <a:defRPr/>
            </a:pPr>
            <a:endParaRPr lang="en-US" sz="2000" b="1" dirty="0">
              <a:latin typeface="Garamond" pitchFamily="18" charset="0"/>
              <a:ea typeface="Verdana" pitchFamily="34" charset="0"/>
              <a:cs typeface="Verdana" pitchFamily="34" charset="0"/>
            </a:endParaRPr>
          </a:p>
          <a:p>
            <a:pPr lvl="0">
              <a:defRPr/>
            </a:pPr>
            <a:endParaRPr lang="en-IN" sz="2000" b="1" dirty="0">
              <a:latin typeface="Arial" pitchFamily="34" charset="0"/>
              <a:cs typeface="Arial" pitchFamily="34" charset="0"/>
            </a:endParaRPr>
          </a:p>
          <a:p>
            <a:pPr>
              <a:defRPr/>
            </a:pPr>
            <a:endParaRPr lang="en-US" sz="2000" b="1" dirty="0">
              <a:latin typeface="Arial" pitchFamily="34" charset="0"/>
              <a:cs typeface="Arial" pitchFamily="34" charset="0"/>
            </a:endParaRPr>
          </a:p>
          <a:p>
            <a:pPr>
              <a:defRPr/>
            </a:pPr>
            <a:endParaRPr lang="en-US" sz="2000" b="1"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6" name="TextBox 5"/>
          <p:cNvSpPr txBox="1"/>
          <p:nvPr/>
        </p:nvSpPr>
        <p:spPr>
          <a:xfrm>
            <a:off x="0" y="-82201"/>
            <a:ext cx="8839200" cy="1231106"/>
          </a:xfrm>
          <a:prstGeom prst="rect">
            <a:avLst/>
          </a:prstGeom>
          <a:noFill/>
        </p:spPr>
        <p:txBody>
          <a:bodyPr wrap="square" rtlCol="0">
            <a:spAutoFit/>
          </a:bodyPr>
          <a:lstStyle/>
          <a:p>
            <a:pPr algn="ctr"/>
            <a:r>
              <a:rPr lang="en-US" sz="2800" b="1" dirty="0">
                <a:latin typeface="+mj-lt"/>
              </a:rPr>
              <a:t>The Bedrock of HCVB is the embodiment of its values based on Benefits gained by all stakeholders</a:t>
            </a:r>
          </a:p>
          <a:p>
            <a:pPr algn="ctr"/>
            <a:r>
              <a:rPr lang="en-US" b="1" dirty="0">
                <a:latin typeface="+mj-lt"/>
              </a:rPr>
              <a:t>(DIRECT &amp; IN-DIRECT BENEFITS – SOCIAL IMPACT ANALYSIS)</a:t>
            </a:r>
            <a:r>
              <a:rPr lang="en-US" sz="1400" b="1" dirty="0">
                <a:latin typeface="+mj-lt"/>
              </a:rPr>
              <a:t>   </a:t>
            </a:r>
            <a:r>
              <a:rPr lang="en-US" sz="1400" b="1" dirty="0">
                <a:latin typeface="Garamond" pitchFamily="18" charset="0"/>
              </a:rPr>
              <a:t>                                              </a:t>
            </a:r>
            <a:endParaRPr lang="en-US" sz="1400" b="1" dirty="0"/>
          </a:p>
        </p:txBody>
      </p:sp>
      <p:sp>
        <p:nvSpPr>
          <p:cNvPr id="7" name="TextBox 6"/>
          <p:cNvSpPr txBox="1"/>
          <p:nvPr/>
        </p:nvSpPr>
        <p:spPr>
          <a:xfrm>
            <a:off x="340990" y="303736"/>
            <a:ext cx="8202930" cy="6501395"/>
          </a:xfrm>
          <a:prstGeom prst="rect">
            <a:avLst/>
          </a:prstGeom>
          <a:noFill/>
        </p:spPr>
        <p:txBody>
          <a:bodyPr wrap="square" rtlCol="0">
            <a:spAutoFit/>
          </a:bodyPr>
          <a:lstStyle/>
          <a:p>
            <a:endParaRPr lang="en-US" sz="1750" dirty="0">
              <a:solidFill>
                <a:srgbClr val="FF0000"/>
              </a:solidFill>
              <a:latin typeface="Garamond" pitchFamily="18" charset="0"/>
              <a:ea typeface="Calibri"/>
              <a:cs typeface="Times New Roman"/>
            </a:endParaRPr>
          </a:p>
          <a:p>
            <a:endParaRPr lang="en-US" sz="1750" dirty="0">
              <a:solidFill>
                <a:srgbClr val="FF0000"/>
              </a:solidFill>
              <a:latin typeface="Garamond" pitchFamily="18" charset="0"/>
              <a:ea typeface="Calibri"/>
              <a:cs typeface="Times New Roman"/>
            </a:endParaRPr>
          </a:p>
          <a:p>
            <a:pPr marL="342900" lvl="0" indent="-342900" algn="just">
              <a:lnSpc>
                <a:spcPct val="115000"/>
              </a:lnSpc>
              <a:spcAft>
                <a:spcPts val="1000"/>
              </a:spcAft>
              <a:buFont typeface="Symbol" panose="05050102010706020507" pitchFamily="18" charset="2"/>
              <a:buChar char=""/>
            </a:pPr>
            <a:endParaRPr lang="en-IN" sz="1400" dirty="0">
              <a:effectLst/>
              <a:latin typeface="Garamond" panose="02020404030301010803"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latin typeface="Garamond" pitchFamily="18" charset="0"/>
              <a:ea typeface="Calibri"/>
              <a:cs typeface="Times New Roman"/>
            </a:endParaRPr>
          </a:p>
          <a:p>
            <a:pPr marL="342900" indent="-342900">
              <a:buFont typeface="Wingdings" pitchFamily="2" charset="2"/>
              <a:buChar char="Ø"/>
            </a:pPr>
            <a:endParaRPr lang="en-US" sz="2000" dirty="0">
              <a:latin typeface="Garamond" pitchFamily="18" charset="0"/>
              <a:ea typeface="Calibri"/>
              <a:cs typeface="Times New Roman"/>
            </a:endParaRPr>
          </a:p>
          <a:p>
            <a:pPr marL="285750" indent="-285750">
              <a:buFont typeface="Wingdings" pitchFamily="2" charset="2"/>
              <a:buChar char="Ø"/>
            </a:pPr>
            <a:endParaRPr lang="en-US" sz="1700" dirty="0">
              <a:latin typeface="Garamond" pitchFamily="18" charset="0"/>
              <a:ea typeface="Calibri"/>
              <a:cs typeface="Times New Roman"/>
            </a:endParaRPr>
          </a:p>
          <a:p>
            <a:pPr marL="457200" lvl="2"/>
            <a:endParaRPr lang="en-US" dirty="0">
              <a:latin typeface="Garamond" pitchFamily="18" charset="0"/>
              <a:cs typeface="Times New Roman"/>
            </a:endParaRPr>
          </a:p>
          <a:p>
            <a:pPr marL="742950" lvl="2" indent="-285750">
              <a:buFont typeface="Arial" pitchFamily="34" charset="0"/>
              <a:buChar char="•"/>
            </a:pPr>
            <a:endParaRPr lang="en-US" dirty="0">
              <a:latin typeface="Garamond" pitchFamily="18" charset="0"/>
            </a:endParaRPr>
          </a:p>
          <a:p>
            <a:pPr marL="742950" lvl="1" indent="-285750">
              <a:buFont typeface="Arial" pitchFamily="34" charset="0"/>
              <a:buChar char="•"/>
            </a:pPr>
            <a:endParaRPr lang="en-US" dirty="0">
              <a:latin typeface="Garamond" pitchFamily="18" charset="0"/>
            </a:endParaRPr>
          </a:p>
          <a:p>
            <a:pPr marL="742950" lvl="1" indent="-285750">
              <a:buFont typeface="Wingdings" pitchFamily="2" charset="2"/>
              <a:buChar char="Ø"/>
            </a:pPr>
            <a:endParaRPr lang="en-US" dirty="0">
              <a:latin typeface="Garamond" pitchFamily="18" charset="0"/>
            </a:endParaRPr>
          </a:p>
          <a:p>
            <a:pPr marL="285750" indent="-285750">
              <a:buFont typeface="Wingdings" pitchFamily="2" charset="2"/>
              <a:buChar char="Ø"/>
            </a:pPr>
            <a:endParaRPr lang="en-US" dirty="0">
              <a:latin typeface="Garamond" pitchFamily="18" charset="0"/>
              <a:ea typeface="Calibri"/>
              <a:cs typeface="Times New Roman"/>
            </a:endParaRPr>
          </a:p>
          <a:p>
            <a:pPr marL="342900" indent="-342900" algn="just">
              <a:buFont typeface="Wingdings" pitchFamily="2" charset="2"/>
              <a:buChar char="Ø"/>
            </a:pPr>
            <a:endParaRPr lang="en-US" sz="1700" dirty="0">
              <a:latin typeface="Garamond" pitchFamily="18" charset="0"/>
              <a:ea typeface="Calibri"/>
              <a:cs typeface="Times New Roman"/>
            </a:endParaRPr>
          </a:p>
          <a:p>
            <a:pPr marL="342900" indent="-342900" algn="just">
              <a:buFont typeface="Arial" pitchFamily="34" charset="0"/>
              <a:buChar char="•"/>
            </a:pPr>
            <a:endParaRPr lang="en-US" sz="1400" dirty="0">
              <a:latin typeface="Garamond" pitchFamily="18" charset="0"/>
              <a:ea typeface="Calibri"/>
              <a:cs typeface="Times New Roman"/>
            </a:endParaRPr>
          </a:p>
          <a:p>
            <a:pPr marL="342900" indent="-342900">
              <a:buFont typeface="Wingdings" pitchFamily="2" charset="2"/>
              <a:buChar char="Ø"/>
            </a:pPr>
            <a:endParaRPr lang="en-US" dirty="0">
              <a:latin typeface="Garamond" pitchFamily="18" charset="0"/>
              <a:ea typeface="Calibri"/>
              <a:cs typeface="Times New Roman"/>
            </a:endParaRPr>
          </a:p>
          <a:p>
            <a:pPr marL="342900" indent="-342900"/>
            <a:endParaRPr lang="en-US" dirty="0">
              <a:latin typeface="Garamond" pitchFamily="18" charset="0"/>
              <a:ea typeface="Calibri"/>
              <a:cs typeface="Times New Roman"/>
            </a:endParaRPr>
          </a:p>
          <a:p>
            <a:pPr marL="342900" indent="-342900">
              <a:buFont typeface="Wingdings" pitchFamily="2" charset="2"/>
              <a:buChar char="Ø"/>
            </a:pPr>
            <a:endParaRPr lang="en-US" dirty="0">
              <a:latin typeface="Garamond" pitchFamily="18" charset="0"/>
              <a:ea typeface="Calibri"/>
              <a:cs typeface="Times New Roman"/>
            </a:endParaRPr>
          </a:p>
          <a:p>
            <a:pPr marL="342900" indent="-342900">
              <a:buFont typeface="Wingdings" pitchFamily="2" charset="2"/>
              <a:buChar char="Ø"/>
            </a:pPr>
            <a:endParaRPr lang="en-US" dirty="0">
              <a:latin typeface="Garamond" pitchFamily="18" charset="0"/>
              <a:ea typeface="Calibri"/>
              <a:cs typeface="Times New Roman"/>
            </a:endParaRPr>
          </a:p>
          <a:p>
            <a:pPr marL="342900" indent="-342900">
              <a:buFont typeface="Wingdings" pitchFamily="2" charset="2"/>
              <a:buChar char="Ø"/>
            </a:pPr>
            <a:endParaRPr lang="en-US" dirty="0">
              <a:latin typeface="Garamond" pitchFamily="18" charset="0"/>
              <a:ea typeface="Calibri"/>
              <a:cs typeface="Times New Roman"/>
            </a:endParaRPr>
          </a:p>
          <a:p>
            <a:pPr marL="342900" indent="-342900">
              <a:buFont typeface="Wingdings" pitchFamily="2" charset="2"/>
              <a:buChar char="Ø"/>
            </a:pPr>
            <a:endParaRPr lang="en-US" dirty="0">
              <a:latin typeface="Garamond" pitchFamily="18" charset="0"/>
              <a:ea typeface="Calibri"/>
              <a:cs typeface="Times New Roman"/>
            </a:endParaRPr>
          </a:p>
          <a:p>
            <a:pPr marL="342900" indent="-342900" algn="just"/>
            <a:endParaRPr lang="en-US" dirty="0">
              <a:latin typeface="Garamond" pitchFamily="18" charset="0"/>
              <a:ea typeface="Calibri"/>
              <a:cs typeface="Times New Roman"/>
            </a:endParaRPr>
          </a:p>
          <a:p>
            <a:pPr marL="342900" indent="-342900" algn="just">
              <a:buFont typeface="Wingdings" pitchFamily="2" charset="2"/>
              <a:buChar char="Ø"/>
            </a:pPr>
            <a:endParaRPr lang="en-US" sz="1600" dirty="0">
              <a:latin typeface="Garamond" pitchFamily="18" charset="0"/>
              <a:ea typeface="Calibri"/>
              <a:cs typeface="Times New Roman"/>
            </a:endParaRPr>
          </a:p>
          <a:p>
            <a:pPr marL="800100" lvl="1" indent="-342900" algn="just">
              <a:lnSpc>
                <a:spcPct val="115000"/>
              </a:lnSpc>
              <a:buFont typeface="Arial" pitchFamily="34" charset="0"/>
              <a:buChar char="•"/>
            </a:pPr>
            <a:endParaRPr lang="en-US" sz="1600" dirty="0">
              <a:latin typeface="Garamond" pitchFamily="18" charset="0"/>
              <a:ea typeface="Calibri"/>
              <a:cs typeface="Times New Roman"/>
            </a:endParaRPr>
          </a:p>
          <a:p>
            <a:pPr marL="342900" indent="-342900" algn="just">
              <a:lnSpc>
                <a:spcPct val="115000"/>
              </a:lnSpc>
            </a:pPr>
            <a:endParaRPr lang="en-US" sz="1700" dirty="0">
              <a:latin typeface="Garamond" pitchFamily="18" charset="0"/>
              <a:ea typeface="Calibri"/>
              <a:cs typeface="Times New Roman"/>
            </a:endParaRPr>
          </a:p>
        </p:txBody>
      </p:sp>
      <p:graphicFrame>
        <p:nvGraphicFramePr>
          <p:cNvPr id="2" name="Table 3">
            <a:extLst>
              <a:ext uri="{FF2B5EF4-FFF2-40B4-BE49-F238E27FC236}">
                <a16:creationId xmlns:a16="http://schemas.microsoft.com/office/drawing/2014/main" id="{CE25E6C5-0203-9E4E-1B4E-60181D813316}"/>
              </a:ext>
            </a:extLst>
          </p:cNvPr>
          <p:cNvGraphicFramePr>
            <a:graphicFrameLocks noGrp="1"/>
          </p:cNvGraphicFramePr>
          <p:nvPr>
            <p:extLst>
              <p:ext uri="{D42A27DB-BD31-4B8C-83A1-F6EECF244321}">
                <p14:modId xmlns:p14="http://schemas.microsoft.com/office/powerpoint/2010/main" val="3920307266"/>
              </p:ext>
            </p:extLst>
          </p:nvPr>
        </p:nvGraphicFramePr>
        <p:xfrm>
          <a:off x="161920" y="2206530"/>
          <a:ext cx="4343882" cy="4484507"/>
        </p:xfrm>
        <a:graphic>
          <a:graphicData uri="http://schemas.openxmlformats.org/drawingml/2006/table">
            <a:tbl>
              <a:tblPr firstRow="1" bandRow="1">
                <a:tableStyleId>{7DF18680-E054-41AD-8BC1-D1AEF772440D}</a:tableStyleId>
              </a:tblPr>
              <a:tblGrid>
                <a:gridCol w="4343882">
                  <a:extLst>
                    <a:ext uri="{9D8B030D-6E8A-4147-A177-3AD203B41FA5}">
                      <a16:colId xmlns:a16="http://schemas.microsoft.com/office/drawing/2014/main" val="1812749566"/>
                    </a:ext>
                  </a:extLst>
                </a:gridCol>
              </a:tblGrid>
              <a:tr h="327614">
                <a:tc>
                  <a:txBody>
                    <a:bodyPr/>
                    <a:lstStyle/>
                    <a:p>
                      <a:pPr algn="ctr"/>
                      <a:r>
                        <a:rPr lang="en-US" sz="1700" b="1" dirty="0">
                          <a:effectLst/>
                          <a:latin typeface="+mn-lt"/>
                        </a:rPr>
                        <a:t>In-Direct Impact</a:t>
                      </a:r>
                      <a:endParaRPr lang="en-IN" sz="17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2039263"/>
                  </a:ext>
                </a:extLst>
              </a:tr>
              <a:tr h="4133987">
                <a:tc>
                  <a:txBody>
                    <a:bodyPr/>
                    <a:lstStyle/>
                    <a:p>
                      <a:pPr marL="342900" lvl="0" indent="-342900">
                        <a:lnSpc>
                          <a:spcPct val="107000"/>
                        </a:lnSpc>
                        <a:buFont typeface="Symbol" panose="05050102010706020507" pitchFamily="18" charset="2"/>
                        <a:buChar char=""/>
                      </a:pPr>
                      <a:r>
                        <a:rPr lang="en-IN" sz="1700" kern="100" dirty="0">
                          <a:effectLst/>
                          <a:latin typeface="+mn-lt"/>
                          <a:ea typeface="Calibri" panose="020F0502020204030204" pitchFamily="34" charset="0"/>
                          <a:cs typeface="Times New Roman" panose="02020603050405020304" pitchFamily="18" charset="0"/>
                        </a:rPr>
                        <a:t>Employment of the community’s resources of labour: </a:t>
                      </a:r>
                    </a:p>
                    <a:p>
                      <a:pPr marL="800100" lvl="1" indent="-342900">
                        <a:lnSpc>
                          <a:spcPct val="107000"/>
                        </a:lnSpc>
                        <a:buFont typeface="Symbol" panose="05050102010706020507" pitchFamily="18" charset="2"/>
                        <a:buChar char=""/>
                      </a:pPr>
                      <a:r>
                        <a:rPr lang="en-IN" sz="1700" kern="100" dirty="0">
                          <a:effectLst/>
                          <a:latin typeface="+mn-lt"/>
                          <a:ea typeface="Calibri" panose="020F0502020204030204" pitchFamily="34" charset="0"/>
                          <a:cs typeface="Times New Roman" panose="02020603050405020304" pitchFamily="18" charset="0"/>
                        </a:rPr>
                        <a:t>MICE is a labour-intensive industry; it will employ what could be otherwise unemployed labour.</a:t>
                      </a:r>
                    </a:p>
                    <a:p>
                      <a:pPr marL="342900" lvl="0" indent="-342900">
                        <a:lnSpc>
                          <a:spcPct val="107000"/>
                        </a:lnSpc>
                        <a:buFont typeface="Symbol" panose="05050102010706020507" pitchFamily="18" charset="2"/>
                        <a:buChar char=""/>
                      </a:pPr>
                      <a:r>
                        <a:rPr lang="en-IN" sz="1700" kern="100" dirty="0">
                          <a:effectLst/>
                          <a:latin typeface="+mn-lt"/>
                          <a:ea typeface="Calibri" panose="020F0502020204030204" pitchFamily="34" charset="0"/>
                          <a:cs typeface="Times New Roman" panose="02020603050405020304" pitchFamily="18" charset="0"/>
                        </a:rPr>
                        <a:t>Labour demand will trickle into the economy effecting demand for goods and services that it will need to cater to the business or personal requirements of visitors or tourists. </a:t>
                      </a:r>
                    </a:p>
                    <a:p>
                      <a:pPr marL="342900" lvl="0" indent="-342900">
                        <a:lnSpc>
                          <a:spcPct val="107000"/>
                        </a:lnSpc>
                        <a:spcAft>
                          <a:spcPts val="800"/>
                        </a:spcAft>
                        <a:buFont typeface="Symbol" panose="05050102010706020507" pitchFamily="18" charset="2"/>
                        <a:buChar char=""/>
                      </a:pPr>
                      <a:r>
                        <a:rPr lang="en-IN" sz="1700" kern="100" dirty="0">
                          <a:effectLst/>
                          <a:latin typeface="+mn-lt"/>
                          <a:ea typeface="Calibri" panose="020F0502020204030204" pitchFamily="34" charset="0"/>
                          <a:cs typeface="Times New Roman" panose="02020603050405020304" pitchFamily="18" charset="0"/>
                        </a:rPr>
                        <a:t>Impact on employment leads to changes in social welfare, income distribution, women's participation and population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584676"/>
                  </a:ext>
                </a:extLst>
              </a:tr>
            </a:tbl>
          </a:graphicData>
        </a:graphic>
      </p:graphicFrame>
      <p:graphicFrame>
        <p:nvGraphicFramePr>
          <p:cNvPr id="4" name="Table 8">
            <a:extLst>
              <a:ext uri="{FF2B5EF4-FFF2-40B4-BE49-F238E27FC236}">
                <a16:creationId xmlns:a16="http://schemas.microsoft.com/office/drawing/2014/main" id="{75BC148C-90D5-EDB0-218B-8361E9EC7F75}"/>
              </a:ext>
            </a:extLst>
          </p:cNvPr>
          <p:cNvGraphicFramePr>
            <a:graphicFrameLocks noGrp="1"/>
          </p:cNvGraphicFramePr>
          <p:nvPr>
            <p:extLst>
              <p:ext uri="{D42A27DB-BD31-4B8C-83A1-F6EECF244321}">
                <p14:modId xmlns:p14="http://schemas.microsoft.com/office/powerpoint/2010/main" val="2609342836"/>
              </p:ext>
            </p:extLst>
          </p:nvPr>
        </p:nvGraphicFramePr>
        <p:xfrm>
          <a:off x="4660111" y="2216811"/>
          <a:ext cx="4483889" cy="4588320"/>
        </p:xfrm>
        <a:graphic>
          <a:graphicData uri="http://schemas.openxmlformats.org/drawingml/2006/table">
            <a:tbl>
              <a:tblPr firstRow="1" bandRow="1">
                <a:tableStyleId>{7DF18680-E054-41AD-8BC1-D1AEF772440D}</a:tableStyleId>
              </a:tblPr>
              <a:tblGrid>
                <a:gridCol w="4483889">
                  <a:extLst>
                    <a:ext uri="{9D8B030D-6E8A-4147-A177-3AD203B41FA5}">
                      <a16:colId xmlns:a16="http://schemas.microsoft.com/office/drawing/2014/main" val="273404316"/>
                    </a:ext>
                  </a:extLst>
                </a:gridCol>
              </a:tblGrid>
              <a:tr h="191406">
                <a:tc>
                  <a:txBody>
                    <a:bodyPr/>
                    <a:lstStyle/>
                    <a:p>
                      <a:pPr algn="ctr"/>
                      <a:r>
                        <a:rPr lang="en-US" sz="1700" b="1" dirty="0">
                          <a:effectLst/>
                          <a:latin typeface="+mn-lt"/>
                        </a:rPr>
                        <a:t>Social Impact</a:t>
                      </a:r>
                      <a:endParaRPr lang="en-IN" sz="17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6708591"/>
                  </a:ext>
                </a:extLst>
              </a:tr>
              <a:tr h="3941021">
                <a:tc>
                  <a:txBody>
                    <a:bodyPr/>
                    <a:lstStyle/>
                    <a:p>
                      <a:pPr marL="342900" lvl="0" indent="-342900">
                        <a:lnSpc>
                          <a:spcPct val="107000"/>
                        </a:lnSpc>
                        <a:buFont typeface="Symbol" panose="05050102010706020507" pitchFamily="18" charset="2"/>
                        <a:buChar char=""/>
                      </a:pPr>
                      <a:r>
                        <a:rPr lang="en-IN" sz="1700" kern="100" dirty="0">
                          <a:effectLst/>
                          <a:latin typeface="+mn-lt"/>
                          <a:ea typeface="Calibri" panose="020F0502020204030204" pitchFamily="34" charset="0"/>
                          <a:cs typeface="Times New Roman" panose="02020603050405020304" pitchFamily="18" charset="0"/>
                        </a:rPr>
                        <a:t>BRANDING OF HYDERABAD – Unique identity to the city</a:t>
                      </a:r>
                    </a:p>
                    <a:p>
                      <a:pPr marL="342900" lvl="0" indent="-342900">
                        <a:lnSpc>
                          <a:spcPct val="107000"/>
                        </a:lnSpc>
                        <a:buFont typeface="Symbol" panose="05050102010706020507" pitchFamily="18" charset="2"/>
                        <a:buChar char=""/>
                      </a:pPr>
                      <a:r>
                        <a:rPr lang="en-IN" sz="1700" kern="100" dirty="0">
                          <a:effectLst/>
                          <a:latin typeface="+mn-lt"/>
                          <a:ea typeface="Calibri" panose="020F0502020204030204" pitchFamily="34" charset="0"/>
                          <a:cs typeface="Times New Roman" panose="02020603050405020304" pitchFamily="18" charset="0"/>
                        </a:rPr>
                        <a:t>Education and culture: Interaction between the followers of particular disciplines increases dissemination and exchange of ideas and knowledge.</a:t>
                      </a:r>
                    </a:p>
                    <a:p>
                      <a:pPr marL="342900" lvl="0" indent="-342900">
                        <a:lnSpc>
                          <a:spcPct val="107000"/>
                        </a:lnSpc>
                        <a:buFont typeface="Symbol" panose="05050102010706020507" pitchFamily="18" charset="2"/>
                        <a:buChar char=""/>
                      </a:pPr>
                      <a:r>
                        <a:rPr lang="en-IN" sz="1700" kern="100" dirty="0">
                          <a:effectLst/>
                          <a:latin typeface="+mn-lt"/>
                          <a:ea typeface="Calibri" panose="020F0502020204030204" pitchFamily="34" charset="0"/>
                          <a:cs typeface="Times New Roman" panose="02020603050405020304" pitchFamily="18" charset="0"/>
                        </a:rPr>
                        <a:t>Knowledge flow: MICE events increases interactions and networking between academics from local and national universities, students of the covered disciplines and practitioners such as doctors, researchers and other professionals. </a:t>
                      </a:r>
                    </a:p>
                    <a:p>
                      <a:pPr marL="342900" lvl="0" indent="-342900">
                        <a:lnSpc>
                          <a:spcPct val="107000"/>
                        </a:lnSpc>
                        <a:spcAft>
                          <a:spcPts val="800"/>
                        </a:spcAft>
                        <a:buFont typeface="Symbol" panose="05050102010706020507" pitchFamily="18" charset="2"/>
                        <a:buChar char=""/>
                      </a:pPr>
                      <a:r>
                        <a:rPr lang="en-IN" sz="1700" kern="100" dirty="0">
                          <a:effectLst/>
                          <a:latin typeface="+mn-lt"/>
                          <a:ea typeface="Calibri" panose="020F0502020204030204" pitchFamily="34" charset="0"/>
                          <a:cs typeface="Times New Roman" panose="02020603050405020304" pitchFamily="18" charset="0"/>
                        </a:rPr>
                        <a:t>Increased interaction with national and international tourists/delegates increases exposure and exchange of cultures.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2657122"/>
                  </a:ext>
                </a:extLst>
              </a:tr>
            </a:tbl>
          </a:graphicData>
        </a:graphic>
      </p:graphicFrame>
      <p:graphicFrame>
        <p:nvGraphicFramePr>
          <p:cNvPr id="9" name="Table 9">
            <a:extLst>
              <a:ext uri="{FF2B5EF4-FFF2-40B4-BE49-F238E27FC236}">
                <a16:creationId xmlns:a16="http://schemas.microsoft.com/office/drawing/2014/main" id="{A2B6269D-DD37-A3D9-63A9-ADC7EAE1A8F1}"/>
              </a:ext>
            </a:extLst>
          </p:cNvPr>
          <p:cNvGraphicFramePr>
            <a:graphicFrameLocks noGrp="1"/>
          </p:cNvGraphicFramePr>
          <p:nvPr>
            <p:extLst>
              <p:ext uri="{D42A27DB-BD31-4B8C-83A1-F6EECF244321}">
                <p14:modId xmlns:p14="http://schemas.microsoft.com/office/powerpoint/2010/main" val="1926171420"/>
              </p:ext>
            </p:extLst>
          </p:nvPr>
        </p:nvGraphicFramePr>
        <p:xfrm>
          <a:off x="161920" y="1158102"/>
          <a:ext cx="8839200" cy="1005840"/>
        </p:xfrm>
        <a:graphic>
          <a:graphicData uri="http://schemas.openxmlformats.org/drawingml/2006/table">
            <a:tbl>
              <a:tblPr firstRow="1" bandRow="1">
                <a:tableStyleId>{5A111915-BE36-4E01-A7E5-04B1672EAD32}</a:tableStyleId>
              </a:tblPr>
              <a:tblGrid>
                <a:gridCol w="8839200">
                  <a:extLst>
                    <a:ext uri="{9D8B030D-6E8A-4147-A177-3AD203B41FA5}">
                      <a16:colId xmlns:a16="http://schemas.microsoft.com/office/drawing/2014/main" val="39635966"/>
                    </a:ext>
                  </a:extLst>
                </a:gridCol>
              </a:tblGrid>
              <a:tr h="3280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effectLst/>
                          <a:latin typeface="+mn-lt"/>
                        </a:rPr>
                        <a:t>Direct Impact</a:t>
                      </a:r>
                      <a:endParaRPr lang="en-IN" sz="18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4309926"/>
                  </a:ext>
                </a:extLst>
              </a:tr>
              <a:tr h="5029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mn-lt"/>
                        </a:rPr>
                        <a:t>Employment generation directly translating into an overall growth in the living standards for people in the city and the state.  </a:t>
                      </a:r>
                      <a:endParaRPr lang="en-IN" sz="18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938783"/>
                  </a:ext>
                </a:extLst>
              </a:tr>
            </a:tbl>
          </a:graphicData>
        </a:graphic>
      </p:graphicFrame>
    </p:spTree>
    <p:extLst>
      <p:ext uri="{BB962C8B-B14F-4D97-AF65-F5344CB8AC3E}">
        <p14:creationId xmlns:p14="http://schemas.microsoft.com/office/powerpoint/2010/main" val="515259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3" name="Content Placeholder 2"/>
          <p:cNvSpPr txBox="1">
            <a:spLocks/>
          </p:cNvSpPr>
          <p:nvPr/>
        </p:nvSpPr>
        <p:spPr bwMode="auto">
          <a:xfrm>
            <a:off x="304800" y="1143000"/>
            <a:ext cx="8077200" cy="4572000"/>
          </a:xfrm>
          <a:prstGeom prst="rect">
            <a:avLst/>
          </a:prstGeom>
          <a:noFill/>
          <a:ln w="9525">
            <a:noFill/>
            <a:miter lim="800000"/>
            <a:headEnd/>
            <a:tailEnd/>
          </a:ln>
        </p:spPr>
        <p:txBody>
          <a:bodyPr/>
          <a:lstStyle/>
          <a:p>
            <a:pPr marL="342900" indent="-342900">
              <a:defRPr/>
            </a:pPr>
            <a:endParaRPr lang="en-US" dirty="0">
              <a:latin typeface="Garamond" pitchFamily="18" charset="0"/>
            </a:endParaRPr>
          </a:p>
          <a:p>
            <a:pPr marL="342900" indent="-342900">
              <a:defRPr/>
            </a:pPr>
            <a:endParaRPr lang="en-US" dirty="0">
              <a:latin typeface="Garamond" pitchFamily="18" charset="0"/>
            </a:endParaRPr>
          </a:p>
          <a:p>
            <a:pPr lvl="0">
              <a:defRPr/>
            </a:pPr>
            <a:endParaRPr lang="en-US" sz="2000" b="1" dirty="0">
              <a:latin typeface="Garamond" pitchFamily="18" charset="0"/>
              <a:ea typeface="Verdana" pitchFamily="34" charset="0"/>
              <a:cs typeface="Verdana" pitchFamily="34" charset="0"/>
            </a:endParaRPr>
          </a:p>
          <a:p>
            <a:pPr lvl="0">
              <a:defRPr/>
            </a:pPr>
            <a:endParaRPr lang="en-US" sz="2000" b="1" dirty="0">
              <a:latin typeface="Garamond" pitchFamily="18" charset="0"/>
              <a:ea typeface="Verdana" pitchFamily="34" charset="0"/>
              <a:cs typeface="Verdana" pitchFamily="34" charset="0"/>
            </a:endParaRPr>
          </a:p>
          <a:p>
            <a:pPr lvl="0">
              <a:defRPr/>
            </a:pPr>
            <a:endParaRPr lang="en-IN" sz="2000" b="1" dirty="0">
              <a:latin typeface="Arial" pitchFamily="34" charset="0"/>
              <a:cs typeface="Arial" pitchFamily="34" charset="0"/>
            </a:endParaRPr>
          </a:p>
          <a:p>
            <a:pPr>
              <a:defRPr/>
            </a:pPr>
            <a:endParaRPr lang="en-US" sz="2000" b="1" dirty="0">
              <a:latin typeface="Arial" pitchFamily="34" charset="0"/>
              <a:cs typeface="Arial" pitchFamily="34" charset="0"/>
            </a:endParaRPr>
          </a:p>
          <a:p>
            <a:pPr>
              <a:defRPr/>
            </a:pPr>
            <a:endParaRPr lang="en-US" sz="2000" b="1"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TextBox 5"/>
          <p:cNvSpPr txBox="1"/>
          <p:nvPr/>
        </p:nvSpPr>
        <p:spPr>
          <a:xfrm>
            <a:off x="304800" y="533400"/>
            <a:ext cx="8534400" cy="461665"/>
          </a:xfrm>
          <a:prstGeom prst="rect">
            <a:avLst/>
          </a:prstGeom>
          <a:noFill/>
        </p:spPr>
        <p:txBody>
          <a:bodyPr wrap="square" rtlCol="0">
            <a:spAutoFit/>
          </a:bodyPr>
          <a:lstStyle/>
          <a:p>
            <a:pPr algn="ctr"/>
            <a:r>
              <a:rPr lang="en-US" sz="2400" b="1" dirty="0"/>
              <a:t>REVENUE GENERATION TO THE GOVERNMENT OF TELANGANA                                                    </a:t>
            </a:r>
          </a:p>
        </p:txBody>
      </p:sp>
      <p:sp>
        <p:nvSpPr>
          <p:cNvPr id="7" name="TextBox 6"/>
          <p:cNvSpPr txBox="1"/>
          <p:nvPr/>
        </p:nvSpPr>
        <p:spPr>
          <a:xfrm>
            <a:off x="228600" y="533400"/>
            <a:ext cx="8758518" cy="11763348"/>
          </a:xfrm>
          <a:prstGeom prst="rect">
            <a:avLst/>
          </a:prstGeom>
          <a:noFill/>
        </p:spPr>
        <p:txBody>
          <a:bodyPr wrap="square" rtlCol="0">
            <a:spAutoFit/>
          </a:bodyPr>
          <a:lstStyle/>
          <a:p>
            <a:endParaRPr lang="en-US" sz="1750" dirty="0">
              <a:solidFill>
                <a:srgbClr val="FF0000"/>
              </a:solidFill>
              <a:latin typeface="Garamond" pitchFamily="18" charset="0"/>
              <a:ea typeface="Calibri"/>
              <a:cs typeface="Times New Roman"/>
            </a:endParaRPr>
          </a:p>
          <a:p>
            <a:endParaRPr lang="en-US" sz="1750" dirty="0">
              <a:solidFill>
                <a:srgbClr val="FF0000"/>
              </a:solidFill>
              <a:latin typeface="Garamond" pitchFamily="18" charset="0"/>
              <a:ea typeface="Calibri"/>
              <a:cs typeface="Times New Roman"/>
            </a:endParaRPr>
          </a:p>
          <a:p>
            <a:pPr algn="just">
              <a:spcAft>
                <a:spcPts val="1000"/>
              </a:spcAft>
            </a:pPr>
            <a:r>
              <a:rPr lang="en-US" sz="1900" dirty="0">
                <a:effectLst/>
                <a:ea typeface="Calibri" panose="020F0502020204030204" pitchFamily="34" charset="0"/>
                <a:cs typeface="Microsoft Sans Serif" panose="020B0604020202020204" pitchFamily="34" charset="0"/>
              </a:rPr>
              <a:t>The revenues to the government include the direct and indirect taxes on the additional profit margins to all stakeholders from the following sources:</a:t>
            </a:r>
            <a:endParaRPr lang="en-IN" sz="1900" dirty="0">
              <a:effectLst/>
              <a:ea typeface="Calibri" panose="020F0502020204030204" pitchFamily="34" charset="0"/>
              <a:cs typeface="Times New Roman" panose="02020603050405020304" pitchFamily="18" charset="0"/>
            </a:endParaRPr>
          </a:p>
          <a:p>
            <a:pPr marL="342900" lvl="0" indent="-342900">
              <a:buFont typeface="Wingdings" pitchFamily="2" charset="2"/>
              <a:buChar char="Ø"/>
            </a:pPr>
            <a:r>
              <a:rPr lang="en-US" sz="1900" dirty="0">
                <a:cs typeface="Times New Roman"/>
              </a:rPr>
              <a:t>Corporate Income tax from HICC, Airport, Hotels and PCOs </a:t>
            </a:r>
            <a:endParaRPr lang="en-IN" sz="1900" dirty="0">
              <a:cs typeface="Times New Roman"/>
            </a:endParaRPr>
          </a:p>
          <a:p>
            <a:pPr marL="342900" lvl="0" indent="-342900">
              <a:buFont typeface="Wingdings" pitchFamily="2" charset="2"/>
              <a:buChar char="Ø"/>
            </a:pPr>
            <a:r>
              <a:rPr lang="en-US" sz="1900" dirty="0">
                <a:cs typeface="Times New Roman"/>
              </a:rPr>
              <a:t>Tax revenue from the airport and airlines due to increased traffic</a:t>
            </a:r>
            <a:endParaRPr lang="en-IN" sz="1900" dirty="0">
              <a:cs typeface="Times New Roman"/>
            </a:endParaRPr>
          </a:p>
          <a:p>
            <a:pPr marL="342900" lvl="0" indent="-342900">
              <a:buFont typeface="Wingdings" pitchFamily="2" charset="2"/>
              <a:buChar char="Ø"/>
            </a:pPr>
            <a:r>
              <a:rPr lang="en-US" sz="1900" dirty="0">
                <a:cs typeface="Times New Roman"/>
              </a:rPr>
              <a:t>Increased visibility to the city at an international level thus attracting investments in the future</a:t>
            </a:r>
            <a:endParaRPr lang="en-IN" sz="1900" dirty="0">
              <a:cs typeface="Times New Roman"/>
            </a:endParaRPr>
          </a:p>
          <a:p>
            <a:pPr marL="342900" lvl="0" indent="-342900">
              <a:buFont typeface="Wingdings" pitchFamily="2" charset="2"/>
              <a:buChar char="Ø"/>
            </a:pPr>
            <a:r>
              <a:rPr lang="en-US" sz="1900" dirty="0">
                <a:cs typeface="Times New Roman"/>
              </a:rPr>
              <a:t>GST/Sales tax on the delegates’ shopping expenses</a:t>
            </a:r>
            <a:endParaRPr lang="en-IN" sz="1900" dirty="0">
              <a:cs typeface="Times New Roman"/>
            </a:endParaRPr>
          </a:p>
          <a:p>
            <a:pPr marL="342900" lvl="0" indent="-342900">
              <a:buFont typeface="Wingdings" pitchFamily="2" charset="2"/>
              <a:buChar char="Ø"/>
            </a:pPr>
            <a:r>
              <a:rPr lang="en-US" sz="1900" dirty="0">
                <a:cs typeface="Times New Roman"/>
              </a:rPr>
              <a:t>Service charges on room rent </a:t>
            </a:r>
            <a:endParaRPr lang="en-IN" sz="1900" dirty="0">
              <a:cs typeface="Times New Roman"/>
            </a:endParaRPr>
          </a:p>
          <a:p>
            <a:pPr marL="342900" lvl="0" indent="-342900">
              <a:buFont typeface="Wingdings" pitchFamily="2" charset="2"/>
              <a:buChar char="Ø"/>
            </a:pPr>
            <a:r>
              <a:rPr lang="en-US" sz="1900" dirty="0">
                <a:cs typeface="Times New Roman"/>
              </a:rPr>
              <a:t>Service tax on convention hall rent</a:t>
            </a:r>
            <a:endParaRPr lang="en-IN" sz="1900" dirty="0">
              <a:cs typeface="Times New Roman"/>
            </a:endParaRPr>
          </a:p>
          <a:p>
            <a:pPr marL="342900" lvl="0" indent="-342900">
              <a:buFont typeface="Wingdings" pitchFamily="2" charset="2"/>
              <a:buChar char="Ø"/>
            </a:pPr>
            <a:r>
              <a:rPr lang="en-US" sz="1900" dirty="0">
                <a:cs typeface="Times New Roman"/>
              </a:rPr>
              <a:t>VAT on F&amp;B </a:t>
            </a:r>
            <a:endParaRPr lang="en-IN" sz="1900" dirty="0">
              <a:cs typeface="Times New Roman"/>
            </a:endParaRPr>
          </a:p>
          <a:p>
            <a:pPr marL="342900" lvl="0" indent="-342900">
              <a:spcAft>
                <a:spcPts val="1000"/>
              </a:spcAft>
              <a:buFont typeface="Wingdings" pitchFamily="2" charset="2"/>
              <a:buChar char="Ø"/>
            </a:pPr>
            <a:r>
              <a:rPr lang="en-US" sz="1900" dirty="0">
                <a:cs typeface="Times New Roman"/>
              </a:rPr>
              <a:t>Service charges on UDF and PSF is collected as part of passenger fare and remitted to concerned airport operators </a:t>
            </a:r>
          </a:p>
          <a:p>
            <a:pPr algn="just">
              <a:spcAft>
                <a:spcPts val="1000"/>
              </a:spcAft>
            </a:pPr>
            <a:r>
              <a:rPr lang="en-US" sz="1900" b="1" u="sng" dirty="0">
                <a:solidFill>
                  <a:srgbClr val="000000"/>
                </a:solidFill>
                <a:ea typeface="Calibri" panose="020F0502020204030204" pitchFamily="34" charset="0"/>
                <a:cs typeface="Microsoft Sans Serif" panose="020B0604020202020204" pitchFamily="34" charset="0"/>
              </a:rPr>
              <a:t>S</a:t>
            </a:r>
            <a:r>
              <a:rPr lang="en-US" sz="1900" b="1" u="sng" dirty="0">
                <a:solidFill>
                  <a:srgbClr val="000000"/>
                </a:solidFill>
                <a:effectLst/>
                <a:ea typeface="Calibri" panose="020F0502020204030204" pitchFamily="34" charset="0"/>
                <a:cs typeface="Microsoft Sans Serif" panose="020B0604020202020204" pitchFamily="34" charset="0"/>
              </a:rPr>
              <a:t>ocial Impact Analysis</a:t>
            </a:r>
            <a:endParaRPr lang="en-IN" sz="1900" dirty="0">
              <a:effectLst/>
              <a:ea typeface="Calibri" panose="020F0502020204030204" pitchFamily="34" charset="0"/>
              <a:cs typeface="Times New Roman" panose="02020603050405020304" pitchFamily="18" charset="0"/>
            </a:endParaRPr>
          </a:p>
          <a:p>
            <a:pPr algn="just">
              <a:spcAft>
                <a:spcPts val="1000"/>
              </a:spcAft>
            </a:pPr>
            <a:r>
              <a:rPr lang="en-US" sz="1900" dirty="0">
                <a:effectLst/>
                <a:ea typeface="Calibri" panose="020F0502020204030204" pitchFamily="34" charset="0"/>
                <a:cs typeface="Microsoft Sans Serif" panose="020B0604020202020204" pitchFamily="34" charset="0"/>
              </a:rPr>
              <a:t>The convention bureau and the conference business would not only bring quantifiable economic benefits to the state and the city but would also have an indirect social impact. </a:t>
            </a:r>
            <a:endParaRPr lang="en-IN" sz="1900" dirty="0">
              <a:effectLst/>
              <a:ea typeface="Calibri" panose="020F0502020204030204" pitchFamily="34" charset="0"/>
              <a:cs typeface="Times New Roman" panose="02020603050405020304" pitchFamily="18" charset="0"/>
            </a:endParaRPr>
          </a:p>
          <a:p>
            <a:pPr lvl="0" algn="just">
              <a:lnSpc>
                <a:spcPct val="115000"/>
              </a:lnSpc>
              <a:spcAft>
                <a:spcPts val="10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latin typeface="Garamond" pitchFamily="18" charset="0"/>
              <a:ea typeface="Calibri"/>
              <a:cs typeface="Times New Roman"/>
            </a:endParaRPr>
          </a:p>
          <a:p>
            <a:pPr marL="342900" indent="-342900">
              <a:buFont typeface="Wingdings" pitchFamily="2" charset="2"/>
              <a:buChar char="Ø"/>
            </a:pPr>
            <a:endParaRPr lang="en-US" sz="2000" dirty="0">
              <a:latin typeface="Garamond" pitchFamily="18" charset="0"/>
              <a:ea typeface="Calibri"/>
              <a:cs typeface="Times New Roman"/>
            </a:endParaRPr>
          </a:p>
          <a:p>
            <a:pPr marL="285750" indent="-285750">
              <a:buFont typeface="Wingdings" pitchFamily="2" charset="2"/>
              <a:buChar char="Ø"/>
            </a:pPr>
            <a:endParaRPr lang="en-US" sz="1700" dirty="0">
              <a:latin typeface="Garamond" pitchFamily="18" charset="0"/>
              <a:ea typeface="Calibri"/>
              <a:cs typeface="Times New Roman"/>
            </a:endParaRPr>
          </a:p>
          <a:p>
            <a:pPr marL="457200" lvl="2"/>
            <a:endParaRPr lang="en-US" dirty="0">
              <a:latin typeface="Garamond" pitchFamily="18" charset="0"/>
              <a:cs typeface="Times New Roman"/>
            </a:endParaRPr>
          </a:p>
          <a:p>
            <a:pPr marL="742950" lvl="2" indent="-285750">
              <a:buFont typeface="Arial" pitchFamily="34" charset="0"/>
              <a:buChar char="•"/>
            </a:pPr>
            <a:endParaRPr lang="en-US" dirty="0">
              <a:latin typeface="Garamond" pitchFamily="18" charset="0"/>
            </a:endParaRPr>
          </a:p>
          <a:p>
            <a:pPr marL="742950" lvl="1" indent="-285750">
              <a:buFont typeface="Arial" pitchFamily="34" charset="0"/>
              <a:buChar char="•"/>
            </a:pPr>
            <a:endParaRPr lang="en-US" dirty="0">
              <a:latin typeface="Garamond" pitchFamily="18" charset="0"/>
            </a:endParaRPr>
          </a:p>
          <a:p>
            <a:pPr marL="742950" lvl="1" indent="-285750">
              <a:buFont typeface="Wingdings" pitchFamily="2" charset="2"/>
              <a:buChar char="Ø"/>
            </a:pPr>
            <a:endParaRPr lang="en-US" dirty="0">
              <a:latin typeface="Garamond" pitchFamily="18" charset="0"/>
            </a:endParaRPr>
          </a:p>
          <a:p>
            <a:pPr marL="285750" indent="-285750">
              <a:buFont typeface="Wingdings" pitchFamily="2" charset="2"/>
              <a:buChar char="Ø"/>
            </a:pPr>
            <a:endParaRPr lang="en-US" dirty="0">
              <a:latin typeface="Garamond" pitchFamily="18" charset="0"/>
              <a:ea typeface="Calibri"/>
              <a:cs typeface="Times New Roman"/>
            </a:endParaRPr>
          </a:p>
          <a:p>
            <a:pPr marL="342900" indent="-342900" algn="just">
              <a:buFont typeface="Wingdings" pitchFamily="2" charset="2"/>
              <a:buChar char="Ø"/>
            </a:pPr>
            <a:endParaRPr lang="en-US" sz="1700" dirty="0">
              <a:latin typeface="Garamond" pitchFamily="18" charset="0"/>
              <a:ea typeface="Calibri"/>
              <a:cs typeface="Times New Roman"/>
            </a:endParaRPr>
          </a:p>
          <a:p>
            <a:pPr marL="342900" indent="-342900" algn="just">
              <a:buFont typeface="Arial" pitchFamily="34" charset="0"/>
              <a:buChar char="•"/>
            </a:pPr>
            <a:endParaRPr lang="en-US" sz="1400" dirty="0">
              <a:latin typeface="Garamond" pitchFamily="18" charset="0"/>
              <a:ea typeface="Calibri"/>
              <a:cs typeface="Times New Roman"/>
            </a:endParaRPr>
          </a:p>
          <a:p>
            <a:pPr marL="342900" indent="-342900">
              <a:buFont typeface="Wingdings" pitchFamily="2" charset="2"/>
              <a:buChar char="Ø"/>
            </a:pPr>
            <a:endParaRPr lang="en-US" dirty="0">
              <a:latin typeface="Garamond" pitchFamily="18" charset="0"/>
              <a:ea typeface="Calibri"/>
              <a:cs typeface="Times New Roman"/>
            </a:endParaRPr>
          </a:p>
          <a:p>
            <a:pPr marL="342900" indent="-342900"/>
            <a:endParaRPr lang="en-US" dirty="0">
              <a:latin typeface="Garamond" pitchFamily="18" charset="0"/>
              <a:ea typeface="Calibri"/>
              <a:cs typeface="Times New Roman"/>
            </a:endParaRPr>
          </a:p>
          <a:p>
            <a:pPr marL="342900" indent="-342900">
              <a:buFont typeface="Wingdings" pitchFamily="2" charset="2"/>
              <a:buChar char="Ø"/>
            </a:pPr>
            <a:endParaRPr lang="en-US" dirty="0">
              <a:latin typeface="Garamond" pitchFamily="18" charset="0"/>
              <a:ea typeface="Calibri"/>
              <a:cs typeface="Times New Roman"/>
            </a:endParaRPr>
          </a:p>
          <a:p>
            <a:pPr marL="342900" indent="-342900">
              <a:buFont typeface="Wingdings" pitchFamily="2" charset="2"/>
              <a:buChar char="Ø"/>
            </a:pPr>
            <a:endParaRPr lang="en-US" dirty="0">
              <a:latin typeface="Garamond" pitchFamily="18" charset="0"/>
              <a:ea typeface="Calibri"/>
              <a:cs typeface="Times New Roman"/>
            </a:endParaRPr>
          </a:p>
          <a:p>
            <a:pPr marL="342900" indent="-342900">
              <a:buFont typeface="Wingdings" pitchFamily="2" charset="2"/>
              <a:buChar char="Ø"/>
            </a:pPr>
            <a:endParaRPr lang="en-US" dirty="0">
              <a:latin typeface="Garamond" pitchFamily="18" charset="0"/>
              <a:ea typeface="Calibri"/>
              <a:cs typeface="Times New Roman"/>
            </a:endParaRPr>
          </a:p>
          <a:p>
            <a:pPr marL="342900" indent="-342900">
              <a:buFont typeface="Wingdings" pitchFamily="2" charset="2"/>
              <a:buChar char="Ø"/>
            </a:pPr>
            <a:endParaRPr lang="en-US" dirty="0">
              <a:latin typeface="Garamond" pitchFamily="18" charset="0"/>
              <a:ea typeface="Calibri"/>
              <a:cs typeface="Times New Roman"/>
            </a:endParaRPr>
          </a:p>
          <a:p>
            <a:pPr marL="342900" indent="-342900" algn="just"/>
            <a:endParaRPr lang="en-US" dirty="0">
              <a:latin typeface="Garamond" pitchFamily="18" charset="0"/>
              <a:ea typeface="Calibri"/>
              <a:cs typeface="Times New Roman"/>
            </a:endParaRPr>
          </a:p>
          <a:p>
            <a:pPr marL="342900" indent="-342900" algn="just">
              <a:buFont typeface="Wingdings" pitchFamily="2" charset="2"/>
              <a:buChar char="Ø"/>
            </a:pPr>
            <a:endParaRPr lang="en-US" sz="1600" dirty="0">
              <a:latin typeface="Garamond" pitchFamily="18" charset="0"/>
              <a:ea typeface="Calibri"/>
              <a:cs typeface="Times New Roman"/>
            </a:endParaRPr>
          </a:p>
          <a:p>
            <a:pPr marL="800100" lvl="1" indent="-342900" algn="just">
              <a:lnSpc>
                <a:spcPct val="115000"/>
              </a:lnSpc>
              <a:buFont typeface="Arial" pitchFamily="34" charset="0"/>
              <a:buChar char="•"/>
            </a:pPr>
            <a:endParaRPr lang="en-US" sz="1600" dirty="0">
              <a:latin typeface="Garamond" pitchFamily="18" charset="0"/>
              <a:ea typeface="Calibri"/>
              <a:cs typeface="Times New Roman"/>
            </a:endParaRPr>
          </a:p>
          <a:p>
            <a:pPr marL="342900" indent="-342900" algn="just">
              <a:lnSpc>
                <a:spcPct val="115000"/>
              </a:lnSpc>
            </a:pPr>
            <a:endParaRPr lang="en-US" sz="1700" dirty="0">
              <a:latin typeface="Garamond" pitchFamily="18" charset="0"/>
              <a:ea typeface="Calibri"/>
              <a:cs typeface="Times New Roman"/>
            </a:endParaRPr>
          </a:p>
        </p:txBody>
      </p:sp>
    </p:spTree>
    <p:extLst>
      <p:ext uri="{BB962C8B-B14F-4D97-AF65-F5344CB8AC3E}">
        <p14:creationId xmlns:p14="http://schemas.microsoft.com/office/powerpoint/2010/main" val="119791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 template_inside.jpg"/>
          <p:cNvPicPr>
            <a:picLocks noChangeAspect="1"/>
          </p:cNvPicPr>
          <p:nvPr/>
        </p:nvPicPr>
        <p:blipFill>
          <a:blip r:embed="rId2" cstate="print"/>
          <a:stretch>
            <a:fillRect/>
          </a:stretch>
        </p:blipFill>
        <p:spPr>
          <a:xfrm>
            <a:off x="0" y="0"/>
            <a:ext cx="9144000" cy="6858000"/>
          </a:xfrm>
          <a:prstGeom prst="rect">
            <a:avLst/>
          </a:prstGeom>
        </p:spPr>
      </p:pic>
      <p:sp>
        <p:nvSpPr>
          <p:cNvPr id="5" name="Content Placeholder 2"/>
          <p:cNvSpPr txBox="1">
            <a:spLocks/>
          </p:cNvSpPr>
          <p:nvPr/>
        </p:nvSpPr>
        <p:spPr bwMode="auto">
          <a:xfrm>
            <a:off x="838200" y="533400"/>
            <a:ext cx="7467600" cy="1219200"/>
          </a:xfrm>
          <a:prstGeom prst="rect">
            <a:avLst/>
          </a:prstGeom>
          <a:noFill/>
          <a:ln w="9525">
            <a:noFill/>
            <a:miter lim="800000"/>
            <a:headEnd/>
            <a:tailEnd/>
          </a:ln>
        </p:spPr>
        <p:txBody>
          <a:bodyPr/>
          <a:lstStyle/>
          <a:p>
            <a:pPr lvl="0" algn="ctr">
              <a:defRPr/>
            </a:pPr>
            <a:r>
              <a:rPr lang="en-US" sz="4000" b="1" dirty="0">
                <a:solidFill>
                  <a:schemeClr val="accent1">
                    <a:lumMod val="75000"/>
                  </a:schemeClr>
                </a:solidFill>
                <a:latin typeface="Garamond" pitchFamily="18" charset="0"/>
              </a:rPr>
              <a:t>Thank You</a:t>
            </a:r>
            <a:endParaRPr lang="en-US" sz="4000" b="1" dirty="0">
              <a:solidFill>
                <a:schemeClr val="accent1">
                  <a:lumMod val="75000"/>
                </a:schemeClr>
              </a:solidFill>
              <a:latin typeface="Garamond" pitchFamily="18" charset="0"/>
              <a:cs typeface="Arial" pitchFamily="34" charset="0"/>
            </a:endParaRPr>
          </a:p>
        </p:txBody>
      </p:sp>
      <p:sp>
        <p:nvSpPr>
          <p:cNvPr id="6" name="TextBox 5"/>
          <p:cNvSpPr txBox="1"/>
          <p:nvPr/>
        </p:nvSpPr>
        <p:spPr>
          <a:xfrm>
            <a:off x="762000" y="1447800"/>
            <a:ext cx="7772400" cy="830997"/>
          </a:xfrm>
          <a:prstGeom prst="rect">
            <a:avLst/>
          </a:prstGeom>
          <a:noFill/>
        </p:spPr>
        <p:txBody>
          <a:bodyPr wrap="square" rtlCol="0">
            <a:spAutoFit/>
          </a:bodyPr>
          <a:lstStyle/>
          <a:p>
            <a:pPr algn="ctr"/>
            <a:endParaRPr lang="en-US" sz="2400" b="1" dirty="0">
              <a:latin typeface="Garamond" pitchFamily="18" charset="0"/>
            </a:endParaRPr>
          </a:p>
          <a:p>
            <a:endParaRPr lang="en-US" sz="2400" dirty="0">
              <a:latin typeface="Garamond" pitchFamily="18"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9</a:t>
            </a:fld>
            <a:endParaRPr lang="en-US"/>
          </a:p>
        </p:txBody>
      </p:sp>
      <p:pic>
        <p:nvPicPr>
          <p:cNvPr id="2050" name="Picture 2" descr="C:\Users\Vishaa\Desktop\HCVB_logo with text.jpg"/>
          <p:cNvPicPr>
            <a:picLocks noChangeAspect="1" noChangeArrowheads="1"/>
          </p:cNvPicPr>
          <p:nvPr/>
        </p:nvPicPr>
        <p:blipFill>
          <a:blip r:embed="rId3" cstate="print"/>
          <a:srcRect/>
          <a:stretch>
            <a:fillRect/>
          </a:stretch>
        </p:blipFill>
        <p:spPr bwMode="auto">
          <a:xfrm>
            <a:off x="914400" y="2057400"/>
            <a:ext cx="7829550" cy="1981200"/>
          </a:xfrm>
          <a:prstGeom prst="rect">
            <a:avLst/>
          </a:prstGeom>
          <a:noFill/>
        </p:spPr>
      </p:pic>
      <p:sp>
        <p:nvSpPr>
          <p:cNvPr id="7" name="TextBox 6"/>
          <p:cNvSpPr txBox="1"/>
          <p:nvPr/>
        </p:nvSpPr>
        <p:spPr>
          <a:xfrm>
            <a:off x="6248400" y="5105400"/>
            <a:ext cx="2895600" cy="1569660"/>
          </a:xfrm>
          <a:prstGeom prst="rect">
            <a:avLst/>
          </a:prstGeom>
          <a:noFill/>
        </p:spPr>
        <p:txBody>
          <a:bodyPr wrap="square" rtlCol="0">
            <a:spAutoFit/>
          </a:bodyPr>
          <a:lstStyle/>
          <a:p>
            <a:r>
              <a:rPr lang="en-IN" sz="1200" dirty="0"/>
              <a:t>Hyderabad Convention Visitors Bureau</a:t>
            </a:r>
          </a:p>
          <a:p>
            <a:r>
              <a:rPr lang="en-IN" sz="1200" dirty="0"/>
              <a:t>#6-3-870, 1st Floor, </a:t>
            </a:r>
          </a:p>
          <a:p>
            <a:r>
              <a:rPr lang="en-IN" sz="1200" dirty="0" err="1"/>
              <a:t>Balayogi</a:t>
            </a:r>
            <a:r>
              <a:rPr lang="en-IN" sz="1200" dirty="0"/>
              <a:t> </a:t>
            </a:r>
            <a:r>
              <a:rPr lang="en-IN" sz="1200" dirty="0" err="1"/>
              <a:t>Paryataka</a:t>
            </a:r>
            <a:r>
              <a:rPr lang="en-IN" sz="1200" dirty="0"/>
              <a:t> </a:t>
            </a:r>
            <a:r>
              <a:rPr lang="en-IN" sz="1200" dirty="0" err="1"/>
              <a:t>Bhavan</a:t>
            </a:r>
            <a:r>
              <a:rPr lang="en-IN" sz="1200" dirty="0"/>
              <a:t>,</a:t>
            </a:r>
          </a:p>
          <a:p>
            <a:r>
              <a:rPr lang="en-IN" sz="1200" dirty="0" err="1"/>
              <a:t>Greenlands</a:t>
            </a:r>
            <a:r>
              <a:rPr lang="en-IN" sz="1200" dirty="0"/>
              <a:t>, Begumpet, </a:t>
            </a:r>
          </a:p>
          <a:p>
            <a:r>
              <a:rPr lang="en-IN" sz="1200" dirty="0"/>
              <a:t>Hyderabad-500016.</a:t>
            </a:r>
          </a:p>
          <a:p>
            <a:r>
              <a:rPr lang="en-IN" sz="1200" dirty="0"/>
              <a:t>Telangana, India.</a:t>
            </a:r>
          </a:p>
          <a:p>
            <a:r>
              <a:rPr lang="en-US" sz="1200" dirty="0"/>
              <a:t>www.hcvb.co.in</a:t>
            </a:r>
            <a:endParaRPr lang="en-IN" sz="1200" dirty="0"/>
          </a:p>
          <a:p>
            <a:endParaRPr lang="en-IN"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18402</TotalTime>
  <Words>929</Words>
  <Application>Microsoft Office PowerPoint</Application>
  <PresentationFormat>On-screen Show (4:3)</PresentationFormat>
  <Paragraphs>175</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Arial Narrow</vt:lpstr>
      <vt:lpstr>Calibri</vt:lpstr>
      <vt:lpstr>Garamond</vt:lpstr>
      <vt:lpstr>Symbol</vt:lpstr>
      <vt:lpstr>Tahoma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BABLOO</dc:creator>
  <cp:lastModifiedBy>Sai Aditya</cp:lastModifiedBy>
  <cp:revision>1773</cp:revision>
  <cp:lastPrinted>2023-03-25T09:48:11Z</cp:lastPrinted>
  <dcterms:created xsi:type="dcterms:W3CDTF">2006-08-16T00:00:00Z</dcterms:created>
  <dcterms:modified xsi:type="dcterms:W3CDTF">2023-03-28T01:48:40Z</dcterms:modified>
</cp:coreProperties>
</file>